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6" d="100"/>
          <a:sy n="66" d="100"/>
        </p:scale>
        <p:origin x="1459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72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vanyapunnapuneeru/applied-data-science-capstone/blob/main/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vanyapunnapuneeru/applied-data-science-capstone/blob/main/ED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vanyapunnapuneeru/applied-data-science-capstone/blob/main/jupyter-labs-eda-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vanyapunnapuneeru/applied-data-science-capstone/blob/main/build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vanyapunnapuneeru/applied-data-science-capstone/blob/main/spacex_dash_app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vanyapunnapuneeru/applied-data-science-capstone/blob/main/predictive%20analysis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coursera.org/professional-certificates/ibm-data-science?#instructors" TargetMode="External"/><Relationship Id="rId4" Type="http://schemas.openxmlformats.org/officeDocument/2006/relationships/hyperlink" Target="https://github.com/lavanyapunnapuneeru/applied-data-science-capstone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vanyapunnapuneeru/applied-data-science-capstone/blob/main/Data%20collection%20SpaceX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vanyapunnapuneeru/applied-data-science-capstone/blob/main/data%20prediction%20SPACEX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510714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LAVANYA PUNNAPUNEERU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16-03-2022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3663" y="1531848"/>
            <a:ext cx="10804673" cy="4649033"/>
          </a:xfrm>
          <a:prstGeom prst="rect">
            <a:avLst/>
          </a:prstGeom>
        </p:spPr>
        <p:txBody>
          <a:bodyPr/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US" sz="20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Create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training label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with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landing </a:t>
            </a:r>
            <a:r>
              <a:rPr lang="en-US" sz="20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outcomes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where successful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= 1 &amp; </a:t>
            </a:r>
            <a:r>
              <a:rPr lang="en-US" sz="20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failure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=</a:t>
            </a:r>
            <a:r>
              <a:rPr lang="en-US" sz="2000" spc="-8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0.</a:t>
            </a:r>
            <a:endParaRPr lang="en-US" sz="2000" dirty="0">
              <a:latin typeface="Abadi" panose="020B0604020104020204" pitchFamily="34" charset="0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Outcome</a:t>
            </a:r>
            <a:r>
              <a:rPr lang="en-US" sz="2000" spc="-7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column</a:t>
            </a:r>
            <a:r>
              <a:rPr lang="en-US" sz="2000" spc="-4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has</a:t>
            </a:r>
            <a:r>
              <a:rPr lang="en-US" sz="2000" spc="-4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two</a:t>
            </a:r>
            <a:r>
              <a:rPr lang="en-US"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components:</a:t>
            </a:r>
            <a:r>
              <a:rPr lang="en-US" sz="2000" spc="-7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‘Mission</a:t>
            </a:r>
            <a:r>
              <a:rPr lang="en-US" sz="2000" spc="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Outcome’</a:t>
            </a:r>
            <a:r>
              <a:rPr lang="en-US" sz="2000" spc="-6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‘Landing</a:t>
            </a:r>
            <a:r>
              <a:rPr lang="en-US" sz="2000" spc="-5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Location’</a:t>
            </a:r>
            <a:endParaRPr lang="en-US" sz="2000" dirty="0">
              <a:latin typeface="Abadi" panose="020B0604020104020204" pitchFamily="34" charset="0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New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training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label column </a:t>
            </a:r>
            <a:r>
              <a:rPr lang="en-US" sz="20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‘class’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with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value of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1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if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‘Mission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Outcome’ is </a:t>
            </a:r>
            <a:r>
              <a:rPr lang="en-US" sz="20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True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 0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otherwise.  </a:t>
            </a:r>
            <a:r>
              <a:rPr lang="en-US" sz="20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Value </a:t>
            </a:r>
            <a:r>
              <a:rPr lang="en-US" sz="20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Mapping:</a:t>
            </a:r>
            <a:endParaRPr lang="en-US" sz="2000" dirty="0">
              <a:latin typeface="Abadi" panose="020B0604020104020204" pitchFamily="34" charset="0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US" sz="20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True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ASDS, </a:t>
            </a:r>
            <a:r>
              <a:rPr lang="en-US" sz="20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True </a:t>
            </a:r>
            <a:r>
              <a:rPr lang="en-US"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RTLS,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&amp; </a:t>
            </a:r>
            <a:r>
              <a:rPr lang="en-US" sz="20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True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Ocean – </a:t>
            </a:r>
            <a:r>
              <a:rPr lang="en-US"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set to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-&gt;</a:t>
            </a:r>
            <a:r>
              <a:rPr lang="en-US" sz="2000" spc="-8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1</a:t>
            </a:r>
            <a:endParaRPr lang="en-US" sz="2000" dirty="0">
              <a:latin typeface="Abadi" panose="020B0604020104020204" pitchFamily="34" charset="0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None </a:t>
            </a:r>
            <a:r>
              <a:rPr lang="en-US" sz="20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None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US" sz="20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False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ASDS, None ASDS, </a:t>
            </a:r>
            <a:r>
              <a:rPr lang="en-US" sz="20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False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Ocean, </a:t>
            </a:r>
            <a:r>
              <a:rPr lang="en-US" sz="20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False </a:t>
            </a:r>
            <a:r>
              <a:rPr lang="en-US"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RTLS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– </a:t>
            </a:r>
            <a:r>
              <a:rPr lang="en-US"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set to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-&gt;</a:t>
            </a:r>
            <a:r>
              <a:rPr lang="en-US" sz="2000" spc="-10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0</a:t>
            </a:r>
            <a:endParaRPr lang="en-US" sz="2000" dirty="0">
              <a:latin typeface="Abadi" panose="020B0604020104020204" pitchFamily="34" charset="0"/>
              <a:cs typeface="Carlito"/>
            </a:endParaRPr>
          </a:p>
          <a:p>
            <a:endParaRPr lang="en-US" dirty="0"/>
          </a:p>
          <a:p>
            <a:r>
              <a:rPr lang="en-US" dirty="0"/>
              <a:t>GITHUB URL: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https://github.com/lavanyapunnapuneeru/applied-data-science-capstone/blob/main/DATA%20WRANGLING.ipynb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8383"/>
            <a:ext cx="10515600" cy="454718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Exploratory </a:t>
            </a:r>
            <a:r>
              <a:rPr lang="en-US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US" sz="18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Analysis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performed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on variables </a:t>
            </a:r>
            <a:r>
              <a:rPr lang="en-US" sz="18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Flight </a:t>
            </a:r>
            <a:r>
              <a:rPr lang="en-US" sz="1800" spc="-5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Number, </a:t>
            </a:r>
            <a:r>
              <a:rPr lang="en-US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Mass,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US" sz="18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Site, 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Orbit, Class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</a:t>
            </a:r>
            <a:r>
              <a:rPr lang="en-US" sz="1800" spc="-4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800" spc="-1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Year.</a:t>
            </a:r>
            <a:endParaRPr lang="en-US" sz="18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18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Plots</a:t>
            </a:r>
            <a:r>
              <a:rPr lang="en-US" sz="18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 </a:t>
            </a:r>
            <a:r>
              <a:rPr lang="en-US" sz="18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Used:</a:t>
            </a:r>
            <a:endParaRPr lang="en-US" sz="1800" dirty="0">
              <a:latin typeface="Abadi" panose="020B0604020104020204" pitchFamily="34" charset="0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US" sz="18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Flight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Number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vs. </a:t>
            </a:r>
            <a:r>
              <a:rPr lang="en-US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Mass, </a:t>
            </a:r>
            <a:r>
              <a:rPr lang="en-US" sz="18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Flight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Number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vs.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US" sz="18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Site, </a:t>
            </a:r>
            <a:r>
              <a:rPr lang="en-US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Mass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vs.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US" sz="18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Site, 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Orbit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vs.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Rate, </a:t>
            </a:r>
            <a:r>
              <a:rPr lang="en-US" sz="18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Flight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Number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vs.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Orbit, </a:t>
            </a:r>
            <a:r>
              <a:rPr lang="en-US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lang="en-US" sz="18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vs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Orbit,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 Success </a:t>
            </a:r>
            <a:r>
              <a:rPr lang="en-US" sz="1800" spc="-6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Yearly</a:t>
            </a:r>
            <a:r>
              <a:rPr lang="en-US" sz="1800" spc="7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800" spc="-6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Trend</a:t>
            </a:r>
            <a:endParaRPr lang="en-US" sz="18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lang="en-US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Scatter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plots, line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charts, and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bar plots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were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used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compare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relationships between variables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to</a:t>
            </a:r>
            <a:endParaRPr lang="en-US" sz="18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decide if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en-US" sz="18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relationship </a:t>
            </a:r>
            <a:r>
              <a:rPr lang="en-US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exists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so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that they could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be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used in </a:t>
            </a:r>
            <a:r>
              <a:rPr lang="en-US" sz="18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training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machine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learning</a:t>
            </a:r>
            <a:r>
              <a:rPr lang="en-US" sz="1800" spc="-4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model</a:t>
            </a:r>
            <a:endParaRPr lang="en-US" sz="1800" dirty="0">
              <a:latin typeface="Abadi" panose="020B0604020104020204" pitchFamily="34" charset="0"/>
              <a:cs typeface="Carlito"/>
            </a:endParaRPr>
          </a:p>
          <a:p>
            <a:endParaRPr lang="en-US" dirty="0"/>
          </a:p>
          <a:p>
            <a:r>
              <a:rPr lang="en-US" dirty="0"/>
              <a:t>GITHUB URL: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https://github.com/lavanyapunnapuneeru/applied-data-science-capstone/blob/main/EDA.ipynb</a:t>
            </a:r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Loaded </a:t>
            </a:r>
            <a:r>
              <a:rPr lang="en-US" sz="1800" spc="-25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data </a:t>
            </a:r>
            <a:r>
              <a:rPr lang="en-US" sz="1800" spc="-10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set </a:t>
            </a:r>
            <a:r>
              <a:rPr lang="en-US" sz="1800" spc="-25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into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IBM DB2</a:t>
            </a:r>
            <a:r>
              <a:rPr lang="en-US" sz="1800" spc="-125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Database.</a:t>
            </a:r>
            <a:endParaRPr lang="en-US" sz="1800" dirty="0">
              <a:latin typeface="Abadi" panose="020B0604020104020204" pitchFamily="34" charset="0"/>
              <a:ea typeface="Cambria" panose="02040503050406030204" pitchFamily="18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Queried using SQL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Python</a:t>
            </a:r>
            <a:r>
              <a:rPr lang="en-US" sz="1800" spc="-100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 </a:t>
            </a:r>
            <a:r>
              <a:rPr lang="en-US" sz="1800" spc="-25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integration.</a:t>
            </a:r>
            <a:endParaRPr lang="en-US" sz="1800" dirty="0">
              <a:latin typeface="Abadi" panose="020B0604020104020204" pitchFamily="34" charset="0"/>
              <a:ea typeface="Cambria" panose="02040503050406030204" pitchFamily="18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Queries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were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made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to </a:t>
            </a:r>
            <a:r>
              <a:rPr lang="en-US" sz="1800" spc="-10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get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a </a:t>
            </a:r>
            <a:r>
              <a:rPr lang="en-US" sz="1800" spc="-25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better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understanding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of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the</a:t>
            </a:r>
            <a:r>
              <a:rPr lang="en-US" sz="1800" spc="25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dataset.</a:t>
            </a:r>
            <a:endParaRPr lang="en-US" sz="1800" dirty="0">
              <a:latin typeface="Abadi" panose="020B0604020104020204" pitchFamily="34" charset="0"/>
              <a:ea typeface="Cambria" panose="02040503050406030204" pitchFamily="18" charset="0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Queried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information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about launch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site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names, mission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outcomes, various pay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load </a:t>
            </a:r>
            <a:r>
              <a:rPr lang="en-US" sz="1800" spc="-25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sizes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of  </a:t>
            </a:r>
            <a:r>
              <a:rPr lang="en-US" sz="1800" spc="-25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customers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and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booster </a:t>
            </a:r>
            <a:r>
              <a:rPr lang="en-US" sz="1800" spc="-25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versions,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and landing</a:t>
            </a:r>
            <a:r>
              <a:rPr lang="en-US" sz="1800" spc="5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 </a:t>
            </a:r>
            <a:r>
              <a:rPr lang="en-US" sz="1800" spc="-15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outcomes</a:t>
            </a: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endParaRPr lang="en-US" sz="1800" spc="-15" dirty="0">
              <a:solidFill>
                <a:srgbClr val="404040"/>
              </a:solidFill>
              <a:latin typeface="Abadi" panose="020B0604020104020204" pitchFamily="34" charset="0"/>
              <a:ea typeface="Cambria" panose="02040503050406030204" pitchFamily="18" charset="0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US" sz="1800" spc="-15" dirty="0">
                <a:solidFill>
                  <a:srgbClr val="404040"/>
                </a:solidFill>
                <a:latin typeface="Abadi" panose="020B0604020104020204" pitchFamily="34" charset="0"/>
                <a:ea typeface="Cambria" panose="02040503050406030204" pitchFamily="18" charset="0"/>
                <a:cs typeface="Carlito"/>
              </a:rPr>
              <a:t>GITHUB URL :</a:t>
            </a:r>
            <a:endParaRPr lang="en-US" sz="1800" dirty="0">
              <a:latin typeface="Abadi" panose="020B0604020104020204" pitchFamily="34" charset="0"/>
              <a:ea typeface="Cambria" panose="02040503050406030204" pitchFamily="18" charset="0"/>
              <a:cs typeface="Carlito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https://github.com/lavanyapunnapuneeru/applied-data-science-capstone/blob/main/jupyter-labs-eda-sql.ipynb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US" sz="18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Folium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maps mark Launch Sites, successful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unsuccessful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landings, and a </a:t>
            </a:r>
            <a:r>
              <a:rPr lang="en-US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proximity example 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1800" spc="-4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key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locations: </a:t>
            </a:r>
            <a:r>
              <a:rPr lang="en-US" sz="1800" spc="-6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Railway, Highway,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Coast,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</a:t>
            </a:r>
            <a:r>
              <a:rPr lang="en-US" sz="1800" spc="3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800" spc="-6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City.</a:t>
            </a:r>
            <a:endParaRPr lang="en-US" sz="1800" dirty="0">
              <a:latin typeface="Abadi" panose="020B0604020104020204" pitchFamily="34" charset="0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This </a:t>
            </a:r>
            <a:r>
              <a:rPr lang="en-US" sz="18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allows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us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understand why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sites </a:t>
            </a:r>
            <a:r>
              <a:rPr lang="en-US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may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be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located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where they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are.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Also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visualizes 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successful </a:t>
            </a:r>
            <a:r>
              <a:rPr lang="en-US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landings </a:t>
            </a:r>
            <a:r>
              <a:rPr lang="en-US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relative </a:t>
            </a:r>
            <a:r>
              <a:rPr lang="en-US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</a:t>
            </a:r>
            <a:r>
              <a:rPr lang="en-US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location.</a:t>
            </a:r>
            <a:endParaRPr lang="en-US" sz="1800" dirty="0">
              <a:latin typeface="Abadi" panose="020B0604020104020204" pitchFamily="34" charset="0"/>
            </a:endParaRPr>
          </a:p>
          <a:p>
            <a:endParaRPr lang="en-US" dirty="0"/>
          </a:p>
          <a:p>
            <a:r>
              <a:rPr lang="en-US" dirty="0"/>
              <a:t>GITHUB URL: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https://github.com/lavanyapunnapuneeru/applied-data-science-capstone/blob/main/build%20folium.ipynb</a:t>
            </a:r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101301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Dashboard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includes a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pie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chart and a </a:t>
            </a:r>
            <a:r>
              <a:rPr lang="en-US"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scatter</a:t>
            </a:r>
            <a:r>
              <a:rPr lang="en-US" sz="2000" spc="-13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plot.</a:t>
            </a:r>
            <a:endParaRPr lang="en-US" sz="2000" dirty="0">
              <a:latin typeface="Abadi" panose="020B0604020104020204" pitchFamily="34" charset="0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Pie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chart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can be selected </a:t>
            </a:r>
            <a:r>
              <a:rPr lang="en-US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show distribution of successful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landings </a:t>
            </a:r>
            <a:r>
              <a:rPr lang="en-US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across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all launch </a:t>
            </a:r>
            <a:r>
              <a:rPr lang="en-US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sites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 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can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be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selected </a:t>
            </a:r>
            <a:r>
              <a:rPr lang="en-US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show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individual launch </a:t>
            </a:r>
            <a:r>
              <a:rPr lang="en-US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</a:t>
            </a:r>
            <a:r>
              <a:rPr lang="en-US" sz="2000" spc="-1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rates.</a:t>
            </a:r>
            <a:endParaRPr lang="en-US" sz="2000" dirty="0">
              <a:latin typeface="Abadi" panose="020B0604020104020204" pitchFamily="34" charset="0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US"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Scatter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 </a:t>
            </a:r>
            <a:r>
              <a:rPr lang="en-US" sz="2000" spc="-4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takes </a:t>
            </a:r>
            <a:r>
              <a:rPr lang="en-US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two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inputs: All </a:t>
            </a:r>
            <a:r>
              <a:rPr lang="en-US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sites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individual </a:t>
            </a:r>
            <a:r>
              <a:rPr lang="en-US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mass on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slider between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0  and 10000</a:t>
            </a:r>
            <a:r>
              <a:rPr lang="en-US" sz="2000" spc="-1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kg.</a:t>
            </a:r>
            <a:endParaRPr lang="en-US" sz="20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pie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chart is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used </a:t>
            </a:r>
            <a:r>
              <a:rPr lang="en-US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visualize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US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</a:t>
            </a:r>
            <a:r>
              <a:rPr lang="en-US" sz="2000" spc="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4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rate.</a:t>
            </a:r>
            <a:endParaRPr lang="en-US" sz="20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</a:t>
            </a:r>
            <a:r>
              <a:rPr lang="en-US"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scatter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 can help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us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see how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 </a:t>
            </a:r>
            <a:r>
              <a:rPr lang="en-US"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varies </a:t>
            </a:r>
            <a:r>
              <a:rPr lang="en-US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across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US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sites, </a:t>
            </a:r>
            <a:r>
              <a:rPr lang="en-US"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lang="en-US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mass,</a:t>
            </a:r>
            <a:r>
              <a:rPr lang="en-US" sz="2000" spc="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</a:t>
            </a:r>
            <a:endParaRPr lang="en-US" sz="20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50"/>
              </a:lnSpc>
            </a:pPr>
            <a:r>
              <a:rPr lang="en-US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booster </a:t>
            </a:r>
            <a:r>
              <a:rPr lang="en-US"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version</a:t>
            </a:r>
            <a:r>
              <a:rPr lang="en-US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2000" spc="-4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category.</a:t>
            </a:r>
            <a:endParaRPr lang="en-US" sz="2000" dirty="0">
              <a:latin typeface="Abadi" panose="020B0604020104020204" pitchFamily="34" charset="0"/>
              <a:cs typeface="Carlito"/>
            </a:endParaRPr>
          </a:p>
          <a:p>
            <a:r>
              <a:rPr lang="en-US" dirty="0"/>
              <a:t>GITHUB URL: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https://github.com/lavanyapunnapuneeru/applied-data-science-capstone/blob/main/spacex_dash_app.ipynb</a:t>
            </a:r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5814" y="2270997"/>
            <a:ext cx="2900825" cy="353638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GITHUB URL: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https://github.com/lavanyapunnapuneeru/applied-data-science-capstone/blob/main/predictive%20analysis.ipynb</a:t>
            </a:r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F52CF4BC-F2B1-4EE4-8427-F761BFA6C122}"/>
              </a:ext>
            </a:extLst>
          </p:cNvPr>
          <p:cNvGrpSpPr/>
          <p:nvPr/>
        </p:nvGrpSpPr>
        <p:grpSpPr>
          <a:xfrm>
            <a:off x="3669175" y="1825625"/>
            <a:ext cx="2091671" cy="1836800"/>
            <a:chOff x="3822191" y="1933955"/>
            <a:chExt cx="1938655" cy="172847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7B24EDE6-CAC6-4F36-A0F2-C7B93A27D9DF}"/>
                </a:ext>
              </a:extLst>
            </p:cNvPr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8D63872C-130A-429A-9D76-E21273A28915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15AF3C5E-ABEE-424C-B462-690090C3A2F9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B869C5A4-E77B-4489-A4BE-796FE2F8E420}"/>
              </a:ext>
            </a:extLst>
          </p:cNvPr>
          <p:cNvSpPr txBox="1"/>
          <p:nvPr/>
        </p:nvSpPr>
        <p:spPr>
          <a:xfrm>
            <a:off x="3874925" y="2202092"/>
            <a:ext cx="1692246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column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0DA1CAB-5859-483B-85CD-4A7A10D16D77}"/>
              </a:ext>
            </a:extLst>
          </p:cNvPr>
          <p:cNvSpPr txBox="1"/>
          <p:nvPr/>
        </p:nvSpPr>
        <p:spPr>
          <a:xfrm>
            <a:off x="3781976" y="2438312"/>
            <a:ext cx="1858730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‘Class’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dataset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2" name="object 11">
            <a:extLst>
              <a:ext uri="{FF2B5EF4-FFF2-40B4-BE49-F238E27FC236}">
                <a16:creationId xmlns:a16="http://schemas.microsoft.com/office/drawing/2014/main" id="{A9A17A47-FC04-4403-869D-5AEB835D2208}"/>
              </a:ext>
            </a:extLst>
          </p:cNvPr>
          <p:cNvGrpSpPr/>
          <p:nvPr/>
        </p:nvGrpSpPr>
        <p:grpSpPr>
          <a:xfrm>
            <a:off x="3669175" y="3267249"/>
            <a:ext cx="2091671" cy="1838149"/>
            <a:chOff x="3822191" y="3375659"/>
            <a:chExt cx="1938655" cy="1729739"/>
          </a:xfrm>
        </p:grpSpPr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D9450408-1780-43C1-BCF3-ECFFF65C0DFC}"/>
                </a:ext>
              </a:extLst>
            </p:cNvPr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3A79D314-DFCB-48DF-B868-A1FCD10DA3E9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0CAB382E-7A74-4D93-B604-2EE8D60C9D06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5">
            <a:extLst>
              <a:ext uri="{FF2B5EF4-FFF2-40B4-BE49-F238E27FC236}">
                <a16:creationId xmlns:a16="http://schemas.microsoft.com/office/drawing/2014/main" id="{39CBB254-9B51-47EC-9D00-9CA566372EF5}"/>
              </a:ext>
            </a:extLst>
          </p:cNvPr>
          <p:cNvSpPr txBox="1"/>
          <p:nvPr/>
        </p:nvSpPr>
        <p:spPr>
          <a:xfrm>
            <a:off x="3890576" y="3526447"/>
            <a:ext cx="1644973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4F24F2A-69A2-4CCB-8231-B63599088ED9}"/>
              </a:ext>
            </a:extLst>
          </p:cNvPr>
          <p:cNvSpPr txBox="1"/>
          <p:nvPr/>
        </p:nvSpPr>
        <p:spPr>
          <a:xfrm>
            <a:off x="4043884" y="3762414"/>
            <a:ext cx="1382572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17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A1BA58A7-3D70-49E8-AF1E-D6477C40BF32}"/>
              </a:ext>
            </a:extLst>
          </p:cNvPr>
          <p:cNvSpPr txBox="1"/>
          <p:nvPr/>
        </p:nvSpPr>
        <p:spPr>
          <a:xfrm>
            <a:off x="3989824" y="4000158"/>
            <a:ext cx="1475748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Standard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Scaler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9" name="object 18">
            <a:extLst>
              <a:ext uri="{FF2B5EF4-FFF2-40B4-BE49-F238E27FC236}">
                <a16:creationId xmlns:a16="http://schemas.microsoft.com/office/drawing/2014/main" id="{790B99B5-6150-4B42-AF6B-DFDC50449E85}"/>
              </a:ext>
            </a:extLst>
          </p:cNvPr>
          <p:cNvGrpSpPr/>
          <p:nvPr/>
        </p:nvGrpSpPr>
        <p:grpSpPr>
          <a:xfrm>
            <a:off x="3589285" y="4745620"/>
            <a:ext cx="3183752" cy="1242303"/>
            <a:chOff x="3822191" y="4818888"/>
            <a:chExt cx="2950845" cy="1169035"/>
          </a:xfrm>
        </p:grpSpPr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ED3223C7-EDDB-41D3-B551-B5A916552088}"/>
                </a:ext>
              </a:extLst>
            </p:cNvPr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CB0A95C7-1BB5-440A-8BF4-BE79E27CBB5A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1">
              <a:extLst>
                <a:ext uri="{FF2B5EF4-FFF2-40B4-BE49-F238E27FC236}">
                  <a16:creationId xmlns:a16="http://schemas.microsoft.com/office/drawing/2014/main" id="{178CCD79-6285-407D-A6F1-CFF748794833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2">
            <a:extLst>
              <a:ext uri="{FF2B5EF4-FFF2-40B4-BE49-F238E27FC236}">
                <a16:creationId xmlns:a16="http://schemas.microsoft.com/office/drawing/2014/main" id="{A0D8DDB6-7184-47DA-89A2-26C1CCB87379}"/>
              </a:ext>
            </a:extLst>
          </p:cNvPr>
          <p:cNvSpPr txBox="1"/>
          <p:nvPr/>
        </p:nvSpPr>
        <p:spPr>
          <a:xfrm>
            <a:off x="3997724" y="5086932"/>
            <a:ext cx="1451084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Train_test_split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00439222-EE34-42FA-95A4-933AF490CC7C}"/>
              </a:ext>
            </a:extLst>
          </p:cNvPr>
          <p:cNvSpPr txBox="1"/>
          <p:nvPr/>
        </p:nvSpPr>
        <p:spPr>
          <a:xfrm>
            <a:off x="4551460" y="5323879"/>
            <a:ext cx="443958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25" name="object 24">
            <a:extLst>
              <a:ext uri="{FF2B5EF4-FFF2-40B4-BE49-F238E27FC236}">
                <a16:creationId xmlns:a16="http://schemas.microsoft.com/office/drawing/2014/main" id="{F6A76A72-1352-4D12-AAAB-A362FCDCA51F}"/>
              </a:ext>
            </a:extLst>
          </p:cNvPr>
          <p:cNvGrpSpPr/>
          <p:nvPr/>
        </p:nvGrpSpPr>
        <p:grpSpPr>
          <a:xfrm>
            <a:off x="6227972" y="3527737"/>
            <a:ext cx="2091671" cy="2460313"/>
            <a:chOff x="6380988" y="3672840"/>
            <a:chExt cx="1938655" cy="2315210"/>
          </a:xfrm>
        </p:grpSpPr>
        <p:sp>
          <p:nvSpPr>
            <p:cNvPr id="26" name="object 25">
              <a:extLst>
                <a:ext uri="{FF2B5EF4-FFF2-40B4-BE49-F238E27FC236}">
                  <a16:creationId xmlns:a16="http://schemas.microsoft.com/office/drawing/2014/main" id="{F2A046AE-5E9D-40E3-8AAC-A049BA175271}"/>
                </a:ext>
              </a:extLst>
            </p:cNvPr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6">
              <a:extLst>
                <a:ext uri="{FF2B5EF4-FFF2-40B4-BE49-F238E27FC236}">
                  <a16:creationId xmlns:a16="http://schemas.microsoft.com/office/drawing/2014/main" id="{F0A710EF-E048-4468-95C8-E6ADCC8876BD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7">
              <a:extLst>
                <a:ext uri="{FF2B5EF4-FFF2-40B4-BE49-F238E27FC236}">
                  <a16:creationId xmlns:a16="http://schemas.microsoft.com/office/drawing/2014/main" id="{692C943C-87E6-47FD-A99C-8CB8D25CCE6A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8">
            <a:extLst>
              <a:ext uri="{FF2B5EF4-FFF2-40B4-BE49-F238E27FC236}">
                <a16:creationId xmlns:a16="http://schemas.microsoft.com/office/drawing/2014/main" id="{2307A997-66FF-4CF2-8D1E-4764E30A40CB}"/>
              </a:ext>
            </a:extLst>
          </p:cNvPr>
          <p:cNvSpPr txBox="1"/>
          <p:nvPr/>
        </p:nvSpPr>
        <p:spPr>
          <a:xfrm>
            <a:off x="6639546" y="4969041"/>
            <a:ext cx="1316115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0" name="object 29">
            <a:extLst>
              <a:ext uri="{FF2B5EF4-FFF2-40B4-BE49-F238E27FC236}">
                <a16:creationId xmlns:a16="http://schemas.microsoft.com/office/drawing/2014/main" id="{E4D38EC3-AEF8-41EB-A97D-03BA57295F0B}"/>
              </a:ext>
            </a:extLst>
          </p:cNvPr>
          <p:cNvSpPr txBox="1"/>
          <p:nvPr/>
        </p:nvSpPr>
        <p:spPr>
          <a:xfrm>
            <a:off x="6349163" y="5183205"/>
            <a:ext cx="1869007" cy="53860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(cv=10) to find  optimal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1" name="object 30">
            <a:extLst>
              <a:ext uri="{FF2B5EF4-FFF2-40B4-BE49-F238E27FC236}">
                <a16:creationId xmlns:a16="http://schemas.microsoft.com/office/drawing/2014/main" id="{BD686475-3EC0-4AA3-85A7-625C2A5DB79A}"/>
              </a:ext>
            </a:extLst>
          </p:cNvPr>
          <p:cNvGrpSpPr/>
          <p:nvPr/>
        </p:nvGrpSpPr>
        <p:grpSpPr>
          <a:xfrm>
            <a:off x="6227972" y="2084428"/>
            <a:ext cx="2091671" cy="2461663"/>
            <a:chOff x="6380988" y="2229611"/>
            <a:chExt cx="1938655" cy="2316480"/>
          </a:xfrm>
        </p:grpSpPr>
        <p:sp>
          <p:nvSpPr>
            <p:cNvPr id="32" name="object 31">
              <a:extLst>
                <a:ext uri="{FF2B5EF4-FFF2-40B4-BE49-F238E27FC236}">
                  <a16:creationId xmlns:a16="http://schemas.microsoft.com/office/drawing/2014/main" id="{4C39441D-7F43-4ABC-BEF9-BAFFEA60DE8B}"/>
                </a:ext>
              </a:extLst>
            </p:cNvPr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>
              <a:extLst>
                <a:ext uri="{FF2B5EF4-FFF2-40B4-BE49-F238E27FC236}">
                  <a16:creationId xmlns:a16="http://schemas.microsoft.com/office/drawing/2014/main" id="{EF1F4593-2F40-4C3B-9AB8-3BF766D1F84D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3">
              <a:extLst>
                <a:ext uri="{FF2B5EF4-FFF2-40B4-BE49-F238E27FC236}">
                  <a16:creationId xmlns:a16="http://schemas.microsoft.com/office/drawing/2014/main" id="{648C8A9D-14D8-4D77-8057-F06769DE2E77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4">
            <a:extLst>
              <a:ext uri="{FF2B5EF4-FFF2-40B4-BE49-F238E27FC236}">
                <a16:creationId xmlns:a16="http://schemas.microsoft.com/office/drawing/2014/main" id="{4FA326D9-BE2F-4C9A-8C91-AE5201370BC2}"/>
              </a:ext>
            </a:extLst>
          </p:cNvPr>
          <p:cNvSpPr txBox="1"/>
          <p:nvPr/>
        </p:nvSpPr>
        <p:spPr>
          <a:xfrm>
            <a:off x="6420794" y="3407576"/>
            <a:ext cx="1719651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sz="17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6" name="object 35">
            <a:extLst>
              <a:ext uri="{FF2B5EF4-FFF2-40B4-BE49-F238E27FC236}">
                <a16:creationId xmlns:a16="http://schemas.microsoft.com/office/drawing/2014/main" id="{369CC886-4E19-4785-A0A8-24FEBB374B06}"/>
              </a:ext>
            </a:extLst>
          </p:cNvPr>
          <p:cNvSpPr txBox="1"/>
          <p:nvPr/>
        </p:nvSpPr>
        <p:spPr>
          <a:xfrm>
            <a:off x="6485853" y="3643160"/>
            <a:ext cx="1601125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 LogReg,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SVM,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7" name="object 36">
            <a:extLst>
              <a:ext uri="{FF2B5EF4-FFF2-40B4-BE49-F238E27FC236}">
                <a16:creationId xmlns:a16="http://schemas.microsoft.com/office/drawing/2014/main" id="{9BAC402C-4E89-4133-947F-BD745526F2B6}"/>
              </a:ext>
            </a:extLst>
          </p:cNvPr>
          <p:cNvSpPr txBox="1"/>
          <p:nvPr/>
        </p:nvSpPr>
        <p:spPr>
          <a:xfrm>
            <a:off x="6409425" y="3881540"/>
            <a:ext cx="1729243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Tree,</a:t>
            </a:r>
            <a:r>
              <a:rPr sz="1700" spc="-2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A8FDD5B8-839E-4EE9-9E54-D3AE716A7EE0}"/>
              </a:ext>
            </a:extLst>
          </p:cNvPr>
          <p:cNvSpPr txBox="1"/>
          <p:nvPr/>
        </p:nvSpPr>
        <p:spPr>
          <a:xfrm>
            <a:off x="6708403" y="4117759"/>
            <a:ext cx="1187313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KNN</a:t>
            </a:r>
            <a:r>
              <a:rPr sz="17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 dirty="0">
              <a:latin typeface="Carlito"/>
              <a:cs typeface="Carlito"/>
            </a:endParaRPr>
          </a:p>
        </p:txBody>
      </p:sp>
      <p:grpSp>
        <p:nvGrpSpPr>
          <p:cNvPr id="39" name="object 38">
            <a:extLst>
              <a:ext uri="{FF2B5EF4-FFF2-40B4-BE49-F238E27FC236}">
                <a16:creationId xmlns:a16="http://schemas.microsoft.com/office/drawing/2014/main" id="{1AB7C326-4982-4927-A9A6-6AF8C977D29E}"/>
              </a:ext>
            </a:extLst>
          </p:cNvPr>
          <p:cNvGrpSpPr/>
          <p:nvPr/>
        </p:nvGrpSpPr>
        <p:grpSpPr>
          <a:xfrm>
            <a:off x="6148082" y="1860687"/>
            <a:ext cx="3183752" cy="1242303"/>
            <a:chOff x="6380988" y="1933955"/>
            <a:chExt cx="2950845" cy="1169035"/>
          </a:xfrm>
        </p:grpSpPr>
        <p:sp>
          <p:nvSpPr>
            <p:cNvPr id="40" name="object 39">
              <a:extLst>
                <a:ext uri="{FF2B5EF4-FFF2-40B4-BE49-F238E27FC236}">
                  <a16:creationId xmlns:a16="http://schemas.microsoft.com/office/drawing/2014/main" id="{13FE1EC5-1B39-4EE5-94A4-D4BDB066F3EC}"/>
                </a:ext>
              </a:extLst>
            </p:cNvPr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0">
              <a:extLst>
                <a:ext uri="{FF2B5EF4-FFF2-40B4-BE49-F238E27FC236}">
                  <a16:creationId xmlns:a16="http://schemas.microsoft.com/office/drawing/2014/main" id="{37E6F381-BF11-479C-950A-152A71D98F59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1">
              <a:extLst>
                <a:ext uri="{FF2B5EF4-FFF2-40B4-BE49-F238E27FC236}">
                  <a16:creationId xmlns:a16="http://schemas.microsoft.com/office/drawing/2014/main" id="{E56802EF-1B0A-4AC0-B855-7E8364F948C1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2">
            <a:extLst>
              <a:ext uri="{FF2B5EF4-FFF2-40B4-BE49-F238E27FC236}">
                <a16:creationId xmlns:a16="http://schemas.microsoft.com/office/drawing/2014/main" id="{AF602347-F01F-4CD7-96BD-AC1901FED4AF}"/>
              </a:ext>
            </a:extLst>
          </p:cNvPr>
          <p:cNvSpPr txBox="1"/>
          <p:nvPr/>
        </p:nvSpPr>
        <p:spPr>
          <a:xfrm>
            <a:off x="6499031" y="2202092"/>
            <a:ext cx="1570295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Score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44" name="object 43">
            <a:extLst>
              <a:ext uri="{FF2B5EF4-FFF2-40B4-BE49-F238E27FC236}">
                <a16:creationId xmlns:a16="http://schemas.microsoft.com/office/drawing/2014/main" id="{D71DD49B-7456-451E-9508-ADB891C60494}"/>
              </a:ext>
            </a:extLst>
          </p:cNvPr>
          <p:cNvSpPr txBox="1"/>
          <p:nvPr/>
        </p:nvSpPr>
        <p:spPr>
          <a:xfrm>
            <a:off x="6721328" y="2438312"/>
            <a:ext cx="1156482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700" spc="-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45" name="object 44">
            <a:extLst>
              <a:ext uri="{FF2B5EF4-FFF2-40B4-BE49-F238E27FC236}">
                <a16:creationId xmlns:a16="http://schemas.microsoft.com/office/drawing/2014/main" id="{BC2D2D22-B55F-4FD4-A509-1D028496E917}"/>
              </a:ext>
            </a:extLst>
          </p:cNvPr>
          <p:cNvGrpSpPr/>
          <p:nvPr/>
        </p:nvGrpSpPr>
        <p:grpSpPr>
          <a:xfrm>
            <a:off x="8785243" y="1825625"/>
            <a:ext cx="2091671" cy="1836800"/>
            <a:chOff x="8938259" y="1933955"/>
            <a:chExt cx="1938655" cy="1728470"/>
          </a:xfrm>
        </p:grpSpPr>
        <p:sp>
          <p:nvSpPr>
            <p:cNvPr id="46" name="object 45">
              <a:extLst>
                <a:ext uri="{FF2B5EF4-FFF2-40B4-BE49-F238E27FC236}">
                  <a16:creationId xmlns:a16="http://schemas.microsoft.com/office/drawing/2014/main" id="{3A051B1C-579C-4226-88A1-A419BD17C0FC}"/>
                </a:ext>
              </a:extLst>
            </p:cNvPr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>
              <a:extLst>
                <a:ext uri="{FF2B5EF4-FFF2-40B4-BE49-F238E27FC236}">
                  <a16:creationId xmlns:a16="http://schemas.microsoft.com/office/drawing/2014/main" id="{4F87A0A2-626C-4833-B16D-D7540770084D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7">
              <a:extLst>
                <a:ext uri="{FF2B5EF4-FFF2-40B4-BE49-F238E27FC236}">
                  <a16:creationId xmlns:a16="http://schemas.microsoft.com/office/drawing/2014/main" id="{42D839A2-05AA-4B1C-8B4E-77E0D4B3E514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8">
            <a:extLst>
              <a:ext uri="{FF2B5EF4-FFF2-40B4-BE49-F238E27FC236}">
                <a16:creationId xmlns:a16="http://schemas.microsoft.com/office/drawing/2014/main" id="{8B432990-AB95-4C4E-82E2-B93C6A9D2C33}"/>
              </a:ext>
            </a:extLst>
          </p:cNvPr>
          <p:cNvSpPr txBox="1"/>
          <p:nvPr/>
        </p:nvSpPr>
        <p:spPr>
          <a:xfrm>
            <a:off x="9020761" y="2202092"/>
            <a:ext cx="1639492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50" name="object 49">
            <a:extLst>
              <a:ext uri="{FF2B5EF4-FFF2-40B4-BE49-F238E27FC236}">
                <a16:creationId xmlns:a16="http://schemas.microsoft.com/office/drawing/2014/main" id="{53A5BC3F-4EDE-448F-954B-5E53F04E3A2D}"/>
              </a:ext>
            </a:extLst>
          </p:cNvPr>
          <p:cNvSpPr txBox="1"/>
          <p:nvPr/>
        </p:nvSpPr>
        <p:spPr>
          <a:xfrm>
            <a:off x="9204266" y="2438312"/>
            <a:ext cx="1297617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7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51" name="object 50">
            <a:extLst>
              <a:ext uri="{FF2B5EF4-FFF2-40B4-BE49-F238E27FC236}">
                <a16:creationId xmlns:a16="http://schemas.microsoft.com/office/drawing/2014/main" id="{BCC0E17A-0465-404D-A763-17746D9998EA}"/>
              </a:ext>
            </a:extLst>
          </p:cNvPr>
          <p:cNvGrpSpPr/>
          <p:nvPr/>
        </p:nvGrpSpPr>
        <p:grpSpPr>
          <a:xfrm>
            <a:off x="8785243" y="3302311"/>
            <a:ext cx="2091671" cy="1243653"/>
            <a:chOff x="8938259" y="3375659"/>
            <a:chExt cx="1938655" cy="1170305"/>
          </a:xfrm>
        </p:grpSpPr>
        <p:sp>
          <p:nvSpPr>
            <p:cNvPr id="52" name="object 51">
              <a:extLst>
                <a:ext uri="{FF2B5EF4-FFF2-40B4-BE49-F238E27FC236}">
                  <a16:creationId xmlns:a16="http://schemas.microsoft.com/office/drawing/2014/main" id="{B0E30210-EA22-4D1E-9428-7CF9D42ED5DC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2">
              <a:extLst>
                <a:ext uri="{FF2B5EF4-FFF2-40B4-BE49-F238E27FC236}">
                  <a16:creationId xmlns:a16="http://schemas.microsoft.com/office/drawing/2014/main" id="{A0FE7D86-0A01-4EB7-8F36-6875172551AE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3">
            <a:extLst>
              <a:ext uri="{FF2B5EF4-FFF2-40B4-BE49-F238E27FC236}">
                <a16:creationId xmlns:a16="http://schemas.microsoft.com/office/drawing/2014/main" id="{E7743266-C9A9-4B64-873D-C1F65C2EE1D0}"/>
              </a:ext>
            </a:extLst>
          </p:cNvPr>
          <p:cNvSpPr txBox="1"/>
          <p:nvPr/>
        </p:nvSpPr>
        <p:spPr>
          <a:xfrm>
            <a:off x="8920431" y="3622629"/>
            <a:ext cx="1844343" cy="538609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scores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16ACB-FA69-45EA-9A46-2EE9351876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46" y="1380552"/>
            <a:ext cx="6912979" cy="3688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BCB5D9-0C81-4CE2-B21D-204538AF849B}"/>
              </a:ext>
            </a:extLst>
          </p:cNvPr>
          <p:cNvSpPr txBox="1"/>
          <p:nvPr/>
        </p:nvSpPr>
        <p:spPr>
          <a:xfrm>
            <a:off x="2062222" y="5427132"/>
            <a:ext cx="8067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Final result of our model is 83% accuracy.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F7E74D93-ADA7-4E10-B6E5-2B4AE305938C}"/>
              </a:ext>
            </a:extLst>
          </p:cNvPr>
          <p:cNvSpPr/>
          <p:nvPr/>
        </p:nvSpPr>
        <p:spPr>
          <a:xfrm>
            <a:off x="39623" y="1632204"/>
            <a:ext cx="12100560" cy="2377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BBF3E9-BB29-4771-8F24-DA11FCEF0DE1}"/>
              </a:ext>
            </a:extLst>
          </p:cNvPr>
          <p:cNvSpPr txBox="1"/>
          <p:nvPr/>
        </p:nvSpPr>
        <p:spPr>
          <a:xfrm>
            <a:off x="613458" y="4230983"/>
            <a:ext cx="7534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pc="-20" dirty="0">
                <a:latin typeface="Carlito"/>
                <a:cs typeface="Carlito"/>
              </a:rPr>
              <a:t>Green indicates successful </a:t>
            </a:r>
            <a:r>
              <a:rPr lang="en-US" sz="1800" spc="-10" dirty="0">
                <a:latin typeface="Carlito"/>
                <a:cs typeface="Carlito"/>
              </a:rPr>
              <a:t>launch; </a:t>
            </a:r>
            <a:r>
              <a:rPr lang="en-US" sz="1800" spc="-15" dirty="0">
                <a:latin typeface="Carlito"/>
                <a:cs typeface="Carlito"/>
              </a:rPr>
              <a:t>Purple </a:t>
            </a:r>
            <a:r>
              <a:rPr lang="en-US" sz="1800" spc="-20" dirty="0">
                <a:latin typeface="Carlito"/>
                <a:cs typeface="Carlito"/>
              </a:rPr>
              <a:t>indicates unsuccessful</a:t>
            </a:r>
            <a:r>
              <a:rPr lang="en-US" sz="1800" spc="180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launch.</a:t>
            </a:r>
            <a:endParaRPr lang="en-US" sz="1800" dirty="0">
              <a:latin typeface="Carlito"/>
              <a:cs typeface="Carlito"/>
            </a:endParaRP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29996-8279-4DFA-AA19-EDF07B15A481}"/>
              </a:ext>
            </a:extLst>
          </p:cNvPr>
          <p:cNvSpPr txBox="1"/>
          <p:nvPr/>
        </p:nvSpPr>
        <p:spPr>
          <a:xfrm>
            <a:off x="613458" y="4869183"/>
            <a:ext cx="11060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pc="-20" dirty="0">
                <a:latin typeface="Carlito"/>
                <a:cs typeface="Carlito"/>
              </a:rPr>
              <a:t>Graphic </a:t>
            </a:r>
            <a:r>
              <a:rPr lang="en-US" sz="1800" spc="-10" dirty="0">
                <a:latin typeface="Carlito"/>
                <a:cs typeface="Carlito"/>
              </a:rPr>
              <a:t>suggests </a:t>
            </a:r>
            <a:r>
              <a:rPr lang="en-US" sz="1800" spc="-5" dirty="0">
                <a:latin typeface="Carlito"/>
                <a:cs typeface="Carlito"/>
              </a:rPr>
              <a:t>an </a:t>
            </a:r>
            <a:r>
              <a:rPr lang="en-US" sz="1800" spc="-20" dirty="0">
                <a:latin typeface="Carlito"/>
                <a:cs typeface="Carlito"/>
              </a:rPr>
              <a:t>increase </a:t>
            </a:r>
            <a:r>
              <a:rPr lang="en-US" sz="1800" dirty="0">
                <a:latin typeface="Carlito"/>
                <a:cs typeface="Carlito"/>
              </a:rPr>
              <a:t>in </a:t>
            </a:r>
            <a:r>
              <a:rPr lang="en-US" sz="1800" spc="-15" dirty="0">
                <a:latin typeface="Carlito"/>
                <a:cs typeface="Carlito"/>
              </a:rPr>
              <a:t>success </a:t>
            </a:r>
            <a:r>
              <a:rPr lang="en-US" sz="1800" spc="-40" dirty="0">
                <a:latin typeface="Carlito"/>
                <a:cs typeface="Carlito"/>
              </a:rPr>
              <a:t>rate </a:t>
            </a:r>
            <a:r>
              <a:rPr lang="en-US" sz="1800" spc="-20" dirty="0">
                <a:latin typeface="Carlito"/>
                <a:cs typeface="Carlito"/>
              </a:rPr>
              <a:t>over </a:t>
            </a:r>
            <a:r>
              <a:rPr lang="en-US" sz="1800" spc="-5" dirty="0">
                <a:latin typeface="Carlito"/>
                <a:cs typeface="Carlito"/>
              </a:rPr>
              <a:t>time </a:t>
            </a:r>
            <a:r>
              <a:rPr lang="en-US" sz="1800" spc="-20" dirty="0">
                <a:latin typeface="Carlito"/>
                <a:cs typeface="Carlito"/>
              </a:rPr>
              <a:t>(indicated </a:t>
            </a:r>
            <a:r>
              <a:rPr lang="en-US" sz="1800" dirty="0">
                <a:latin typeface="Carlito"/>
                <a:cs typeface="Carlito"/>
              </a:rPr>
              <a:t>in </a:t>
            </a:r>
            <a:r>
              <a:rPr lang="en-US" sz="1800" spc="-10" dirty="0">
                <a:latin typeface="Carlito"/>
                <a:cs typeface="Carlito"/>
              </a:rPr>
              <a:t>Flight </a:t>
            </a:r>
            <a:r>
              <a:rPr lang="en-US" sz="1800" spc="-5" dirty="0">
                <a:latin typeface="Carlito"/>
                <a:cs typeface="Carlito"/>
              </a:rPr>
              <a:t>Number).  </a:t>
            </a:r>
            <a:r>
              <a:rPr lang="en-US" sz="1800" spc="-25" dirty="0">
                <a:latin typeface="Carlito"/>
                <a:cs typeface="Carlito"/>
              </a:rPr>
              <a:t>Likely </a:t>
            </a:r>
            <a:r>
              <a:rPr lang="en-US" sz="1800" spc="-5" dirty="0">
                <a:latin typeface="Carlito"/>
                <a:cs typeface="Carlito"/>
              </a:rPr>
              <a:t>a big </a:t>
            </a:r>
            <a:r>
              <a:rPr lang="en-US" sz="1800" spc="-25" dirty="0">
                <a:latin typeface="Carlito"/>
                <a:cs typeface="Carlito"/>
              </a:rPr>
              <a:t>breakthrough </a:t>
            </a:r>
            <a:r>
              <a:rPr lang="en-US" sz="1800" spc="-20" dirty="0">
                <a:latin typeface="Carlito"/>
                <a:cs typeface="Carlito"/>
              </a:rPr>
              <a:t>around </a:t>
            </a:r>
            <a:r>
              <a:rPr lang="en-US" sz="1800" spc="-10" dirty="0">
                <a:latin typeface="Carlito"/>
                <a:cs typeface="Carlito"/>
              </a:rPr>
              <a:t>flight </a:t>
            </a:r>
            <a:r>
              <a:rPr lang="en-US" sz="1800" spc="-15" dirty="0">
                <a:latin typeface="Carlito"/>
                <a:cs typeface="Carlito"/>
              </a:rPr>
              <a:t>20 </a:t>
            </a:r>
            <a:r>
              <a:rPr lang="en-US" sz="1800" spc="-5" dirty="0">
                <a:latin typeface="Carlito"/>
                <a:cs typeface="Carlito"/>
              </a:rPr>
              <a:t>which </a:t>
            </a:r>
            <a:r>
              <a:rPr lang="en-US" sz="1800" spc="-15" dirty="0">
                <a:latin typeface="Carlito"/>
                <a:cs typeface="Carlito"/>
              </a:rPr>
              <a:t>significantly </a:t>
            </a:r>
            <a:r>
              <a:rPr lang="en-US" sz="1800" spc="-20" dirty="0">
                <a:latin typeface="Carlito"/>
                <a:cs typeface="Carlito"/>
              </a:rPr>
              <a:t>increased </a:t>
            </a:r>
            <a:r>
              <a:rPr lang="en-US" sz="1800" spc="-15" dirty="0">
                <a:latin typeface="Carlito"/>
                <a:cs typeface="Carlito"/>
              </a:rPr>
              <a:t>success </a:t>
            </a:r>
            <a:r>
              <a:rPr lang="en-US" sz="1800" spc="-25" dirty="0">
                <a:latin typeface="Carlito"/>
                <a:cs typeface="Carlito"/>
              </a:rPr>
              <a:t>rate.  </a:t>
            </a:r>
            <a:r>
              <a:rPr lang="en-US" sz="1800" spc="-20" dirty="0">
                <a:latin typeface="Carlito"/>
                <a:cs typeface="Carlito"/>
              </a:rPr>
              <a:t>CCAFS appears </a:t>
            </a:r>
            <a:r>
              <a:rPr lang="en-US" sz="1800" spc="-15" dirty="0">
                <a:latin typeface="Carlito"/>
                <a:cs typeface="Carlito"/>
              </a:rPr>
              <a:t>to </a:t>
            </a:r>
            <a:r>
              <a:rPr lang="en-US" sz="1800" spc="-5" dirty="0">
                <a:latin typeface="Carlito"/>
                <a:cs typeface="Carlito"/>
              </a:rPr>
              <a:t>be the main </a:t>
            </a:r>
            <a:r>
              <a:rPr lang="en-US" sz="1800" spc="-10" dirty="0">
                <a:latin typeface="Carlito"/>
                <a:cs typeface="Carlito"/>
              </a:rPr>
              <a:t>launch </a:t>
            </a:r>
            <a:r>
              <a:rPr lang="en-US" sz="1800" spc="-15" dirty="0">
                <a:latin typeface="Carlito"/>
                <a:cs typeface="Carlito"/>
              </a:rPr>
              <a:t>site </a:t>
            </a:r>
            <a:r>
              <a:rPr lang="en-US" sz="1800" spc="-5" dirty="0">
                <a:latin typeface="Carlito"/>
                <a:cs typeface="Carlito"/>
              </a:rPr>
              <a:t>as it has the </a:t>
            </a:r>
            <a:r>
              <a:rPr lang="en-US" sz="1800" spc="-20" dirty="0">
                <a:latin typeface="Carlito"/>
                <a:cs typeface="Carlito"/>
              </a:rPr>
              <a:t>most</a:t>
            </a:r>
            <a:r>
              <a:rPr lang="en-US" sz="1800" spc="-90" dirty="0">
                <a:latin typeface="Carlito"/>
                <a:cs typeface="Carlito"/>
              </a:rPr>
              <a:t> </a:t>
            </a:r>
            <a:r>
              <a:rPr lang="en-US" sz="1800" spc="-20" dirty="0">
                <a:latin typeface="Carlito"/>
                <a:cs typeface="Carlito"/>
              </a:rPr>
              <a:t>volume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C5107410-9D06-4BDF-8C4E-8FFE19BE9470}"/>
              </a:ext>
            </a:extLst>
          </p:cNvPr>
          <p:cNvSpPr/>
          <p:nvPr/>
        </p:nvSpPr>
        <p:spPr>
          <a:xfrm>
            <a:off x="39623" y="1653539"/>
            <a:ext cx="12100560" cy="2377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E5B32-6D44-41F8-8B97-DD5D5EE6BECD}"/>
              </a:ext>
            </a:extLst>
          </p:cNvPr>
          <p:cNvSpPr txBox="1"/>
          <p:nvPr/>
        </p:nvSpPr>
        <p:spPr>
          <a:xfrm>
            <a:off x="627927" y="4381944"/>
            <a:ext cx="6826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20" dirty="0">
                <a:latin typeface="Carlito"/>
                <a:cs typeface="Carlito"/>
              </a:rPr>
              <a:t>Green indicates successful </a:t>
            </a:r>
            <a:r>
              <a:rPr lang="en-US" sz="1800" spc="-10" dirty="0">
                <a:latin typeface="Carlito"/>
                <a:cs typeface="Carlito"/>
              </a:rPr>
              <a:t>launch; </a:t>
            </a:r>
            <a:r>
              <a:rPr lang="en-US" sz="1800" spc="-15" dirty="0">
                <a:latin typeface="Carlito"/>
                <a:cs typeface="Carlito"/>
              </a:rPr>
              <a:t>Purple </a:t>
            </a:r>
            <a:r>
              <a:rPr lang="en-US" sz="1800" spc="-20" dirty="0">
                <a:latin typeface="Carlito"/>
                <a:cs typeface="Carlito"/>
              </a:rPr>
              <a:t>indicates unsuccessful</a:t>
            </a:r>
            <a:r>
              <a:rPr lang="en-US" sz="1800" spc="185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launch.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842F11-4D01-4359-BC49-4CA8C407A348}"/>
              </a:ext>
            </a:extLst>
          </p:cNvPr>
          <p:cNvSpPr txBox="1"/>
          <p:nvPr/>
        </p:nvSpPr>
        <p:spPr>
          <a:xfrm>
            <a:off x="627927" y="5102242"/>
            <a:ext cx="6094070" cy="739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ct val="121400"/>
              </a:lnSpc>
              <a:spcBef>
                <a:spcPts val="100"/>
              </a:spcBef>
            </a:pPr>
            <a:r>
              <a:rPr lang="en-US" sz="1800" spc="-25" dirty="0">
                <a:latin typeface="Carlito"/>
                <a:cs typeface="Carlito"/>
              </a:rPr>
              <a:t>Payload </a:t>
            </a:r>
            <a:r>
              <a:rPr lang="en-US" sz="1800" spc="-5" dirty="0">
                <a:latin typeface="Carlito"/>
                <a:cs typeface="Carlito"/>
              </a:rPr>
              <a:t>mass </a:t>
            </a:r>
            <a:r>
              <a:rPr lang="en-US" sz="1800" spc="-20" dirty="0">
                <a:latin typeface="Carlito"/>
                <a:cs typeface="Carlito"/>
              </a:rPr>
              <a:t>appears </a:t>
            </a:r>
            <a:r>
              <a:rPr lang="en-US" sz="1800" spc="-15" dirty="0">
                <a:latin typeface="Carlito"/>
                <a:cs typeface="Carlito"/>
              </a:rPr>
              <a:t>to </a:t>
            </a:r>
            <a:r>
              <a:rPr lang="en-US" sz="1800" spc="-20" dirty="0">
                <a:latin typeface="Carlito"/>
                <a:cs typeface="Carlito"/>
              </a:rPr>
              <a:t>fall mostly between </a:t>
            </a:r>
            <a:r>
              <a:rPr lang="en-US" sz="1800" spc="-10" dirty="0">
                <a:latin typeface="Carlito"/>
                <a:cs typeface="Carlito"/>
              </a:rPr>
              <a:t>0-6000 </a:t>
            </a:r>
            <a:r>
              <a:rPr lang="en-US" sz="1800" spc="-5" dirty="0">
                <a:latin typeface="Carlito"/>
                <a:cs typeface="Carlito"/>
              </a:rPr>
              <a:t>kg.  </a:t>
            </a:r>
            <a:r>
              <a:rPr lang="en-US" sz="1800" spc="-25" dirty="0">
                <a:latin typeface="Carlito"/>
                <a:cs typeface="Carlito"/>
              </a:rPr>
              <a:t>Different </a:t>
            </a:r>
            <a:r>
              <a:rPr lang="en-US" sz="1800" spc="-5" dirty="0">
                <a:latin typeface="Carlito"/>
                <a:cs typeface="Carlito"/>
              </a:rPr>
              <a:t>launch </a:t>
            </a:r>
            <a:r>
              <a:rPr lang="en-US" sz="1800" spc="-10" dirty="0">
                <a:latin typeface="Carlito"/>
                <a:cs typeface="Carlito"/>
              </a:rPr>
              <a:t>sites </a:t>
            </a:r>
            <a:r>
              <a:rPr lang="en-US" sz="1800" spc="-5" dirty="0">
                <a:latin typeface="Carlito"/>
                <a:cs typeface="Carlito"/>
              </a:rPr>
              <a:t>also </a:t>
            </a:r>
            <a:r>
              <a:rPr lang="en-US" sz="1800" spc="-15" dirty="0">
                <a:latin typeface="Carlito"/>
                <a:cs typeface="Carlito"/>
              </a:rPr>
              <a:t>seem to use </a:t>
            </a:r>
            <a:r>
              <a:rPr lang="en-US" sz="1800" spc="-25" dirty="0">
                <a:latin typeface="Carlito"/>
                <a:cs typeface="Carlito"/>
              </a:rPr>
              <a:t>different </a:t>
            </a:r>
            <a:r>
              <a:rPr lang="en-US" sz="1800" spc="-20" dirty="0">
                <a:latin typeface="Carlito"/>
                <a:cs typeface="Carlito"/>
              </a:rPr>
              <a:t>payload</a:t>
            </a:r>
            <a:r>
              <a:rPr lang="en-US" sz="1800" spc="-10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mass.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592728" y="4719960"/>
            <a:ext cx="7221639" cy="1707251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US" sz="2400" spc="-15" dirty="0">
                <a:latin typeface="Carlito"/>
                <a:cs typeface="Carlito"/>
              </a:rPr>
              <a:t>ES-L1 </a:t>
            </a:r>
            <a:r>
              <a:rPr lang="en-US" sz="2400" spc="-20" dirty="0">
                <a:latin typeface="Carlito"/>
                <a:cs typeface="Carlito"/>
              </a:rPr>
              <a:t>(1), </a:t>
            </a:r>
            <a:r>
              <a:rPr lang="en-US" sz="2400" spc="-25" dirty="0">
                <a:latin typeface="Carlito"/>
                <a:cs typeface="Carlito"/>
              </a:rPr>
              <a:t>GEO </a:t>
            </a:r>
            <a:r>
              <a:rPr lang="en-US" sz="2400" spc="-20" dirty="0">
                <a:latin typeface="Carlito"/>
                <a:cs typeface="Carlito"/>
              </a:rPr>
              <a:t>(1), HEO </a:t>
            </a:r>
            <a:r>
              <a:rPr lang="en-US" sz="2400" spc="-15" dirty="0">
                <a:latin typeface="Carlito"/>
                <a:cs typeface="Carlito"/>
              </a:rPr>
              <a:t>(1) </a:t>
            </a:r>
            <a:r>
              <a:rPr lang="en-US" sz="2400" spc="-25" dirty="0">
                <a:latin typeface="Carlito"/>
                <a:cs typeface="Carlito"/>
              </a:rPr>
              <a:t>have </a:t>
            </a:r>
            <a:r>
              <a:rPr lang="en-US" sz="2400" spc="-20" dirty="0">
                <a:latin typeface="Carlito"/>
                <a:cs typeface="Carlito"/>
              </a:rPr>
              <a:t>100% </a:t>
            </a:r>
            <a:r>
              <a:rPr lang="en-US" sz="2400" spc="-15" dirty="0">
                <a:latin typeface="Carlito"/>
                <a:cs typeface="Carlito"/>
              </a:rPr>
              <a:t>success </a:t>
            </a:r>
            <a:r>
              <a:rPr lang="en-US" sz="2400" spc="-40" dirty="0">
                <a:latin typeface="Carlito"/>
                <a:cs typeface="Carlito"/>
              </a:rPr>
              <a:t>rate </a:t>
            </a:r>
            <a:r>
              <a:rPr lang="en-US" sz="2400" spc="-15" dirty="0">
                <a:latin typeface="Carlito"/>
                <a:cs typeface="Carlito"/>
              </a:rPr>
              <a:t>(sample </a:t>
            </a:r>
            <a:r>
              <a:rPr lang="en-US" sz="2400" spc="-20" dirty="0">
                <a:latin typeface="Carlito"/>
                <a:cs typeface="Carlito"/>
              </a:rPr>
              <a:t>sizes </a:t>
            </a:r>
            <a:r>
              <a:rPr lang="en-US" sz="2400" spc="-5" dirty="0">
                <a:latin typeface="Carlito"/>
                <a:cs typeface="Carlito"/>
              </a:rPr>
              <a:t>in </a:t>
            </a:r>
            <a:r>
              <a:rPr lang="en-US" sz="2400" spc="-20" dirty="0">
                <a:latin typeface="Carlito"/>
                <a:cs typeface="Carlito"/>
              </a:rPr>
              <a:t>parenthesis)  </a:t>
            </a:r>
            <a:r>
              <a:rPr lang="en-US" sz="2400" spc="-10" dirty="0">
                <a:latin typeface="Carlito"/>
                <a:cs typeface="Carlito"/>
              </a:rPr>
              <a:t>SSO </a:t>
            </a:r>
            <a:r>
              <a:rPr lang="en-US" sz="2400" spc="-15" dirty="0">
                <a:latin typeface="Carlito"/>
                <a:cs typeface="Carlito"/>
              </a:rPr>
              <a:t>(5) </a:t>
            </a:r>
            <a:r>
              <a:rPr lang="en-US" sz="2400" spc="-5" dirty="0">
                <a:latin typeface="Carlito"/>
                <a:cs typeface="Carlito"/>
              </a:rPr>
              <a:t>has </a:t>
            </a:r>
            <a:r>
              <a:rPr lang="en-US" sz="2400" spc="-20" dirty="0">
                <a:latin typeface="Carlito"/>
                <a:cs typeface="Carlito"/>
              </a:rPr>
              <a:t>100% </a:t>
            </a:r>
            <a:r>
              <a:rPr lang="en-US" sz="2400" spc="-10" dirty="0">
                <a:latin typeface="Carlito"/>
                <a:cs typeface="Carlito"/>
              </a:rPr>
              <a:t>success</a:t>
            </a:r>
            <a:r>
              <a:rPr lang="en-US" sz="2400" spc="45" dirty="0">
                <a:latin typeface="Carlito"/>
                <a:cs typeface="Carlito"/>
              </a:rPr>
              <a:t> </a:t>
            </a:r>
            <a:r>
              <a:rPr lang="en-US" sz="2400" spc="-40" dirty="0">
                <a:latin typeface="Carlito"/>
                <a:cs typeface="Carlito"/>
              </a:rPr>
              <a:t>rate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400" spc="-25" dirty="0">
                <a:latin typeface="Carlito"/>
                <a:cs typeface="Carlito"/>
              </a:rPr>
              <a:t>VLEO </a:t>
            </a:r>
            <a:r>
              <a:rPr lang="en-US" sz="2400" spc="-20" dirty="0">
                <a:latin typeface="Carlito"/>
                <a:cs typeface="Carlito"/>
              </a:rPr>
              <a:t>(14) </a:t>
            </a:r>
            <a:r>
              <a:rPr lang="en-US" sz="2400" spc="-5" dirty="0">
                <a:latin typeface="Carlito"/>
                <a:cs typeface="Carlito"/>
              </a:rPr>
              <a:t>has </a:t>
            </a:r>
            <a:r>
              <a:rPr lang="en-US" sz="2400" spc="-20" dirty="0">
                <a:latin typeface="Carlito"/>
                <a:cs typeface="Carlito"/>
              </a:rPr>
              <a:t>decent </a:t>
            </a:r>
            <a:r>
              <a:rPr lang="en-US" sz="2400" spc="-15" dirty="0">
                <a:latin typeface="Carlito"/>
                <a:cs typeface="Carlito"/>
              </a:rPr>
              <a:t>success </a:t>
            </a:r>
            <a:r>
              <a:rPr lang="en-US" sz="2400" spc="-40" dirty="0">
                <a:latin typeface="Carlito"/>
                <a:cs typeface="Carlito"/>
              </a:rPr>
              <a:t>rate </a:t>
            </a:r>
            <a:r>
              <a:rPr lang="en-US" sz="2400" spc="-5" dirty="0">
                <a:latin typeface="Carlito"/>
                <a:cs typeface="Carlito"/>
              </a:rPr>
              <a:t>and</a:t>
            </a:r>
            <a:r>
              <a:rPr lang="en-US" sz="2400" spc="150" dirty="0">
                <a:latin typeface="Carlito"/>
                <a:cs typeface="Carlito"/>
              </a:rPr>
              <a:t> </a:t>
            </a:r>
            <a:r>
              <a:rPr lang="en-US" sz="2400" spc="-25" dirty="0">
                <a:latin typeface="Carlito"/>
                <a:cs typeface="Carlito"/>
              </a:rPr>
              <a:t>attempts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2400" spc="-5" dirty="0">
                <a:latin typeface="Carlito"/>
                <a:cs typeface="Carlito"/>
              </a:rPr>
              <a:t>SO </a:t>
            </a:r>
            <a:r>
              <a:rPr lang="en-US" sz="2400" spc="-15" dirty="0">
                <a:latin typeface="Carlito"/>
                <a:cs typeface="Carlito"/>
              </a:rPr>
              <a:t>(1) </a:t>
            </a:r>
            <a:r>
              <a:rPr lang="en-US" sz="2400" spc="-5" dirty="0">
                <a:latin typeface="Carlito"/>
                <a:cs typeface="Carlito"/>
              </a:rPr>
              <a:t>has </a:t>
            </a:r>
            <a:r>
              <a:rPr lang="en-US" sz="2400" spc="-15" dirty="0">
                <a:latin typeface="Carlito"/>
                <a:cs typeface="Carlito"/>
              </a:rPr>
              <a:t>0% success</a:t>
            </a:r>
            <a:r>
              <a:rPr lang="en-US" sz="2400" spc="85" dirty="0">
                <a:latin typeface="Carlito"/>
                <a:cs typeface="Carlito"/>
              </a:rPr>
              <a:t> </a:t>
            </a:r>
            <a:r>
              <a:rPr lang="en-US" sz="2400" spc="-40" dirty="0">
                <a:latin typeface="Carlito"/>
                <a:cs typeface="Carlito"/>
              </a:rPr>
              <a:t>rate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US" sz="2400" spc="-40" dirty="0">
                <a:latin typeface="Carlito"/>
                <a:cs typeface="Carlito"/>
              </a:rPr>
              <a:t>GTO </a:t>
            </a:r>
            <a:r>
              <a:rPr lang="en-US" sz="2400" spc="-20" dirty="0">
                <a:latin typeface="Carlito"/>
                <a:cs typeface="Carlito"/>
              </a:rPr>
              <a:t>(27) </a:t>
            </a:r>
            <a:r>
              <a:rPr lang="en-US" sz="2400" spc="-5" dirty="0">
                <a:latin typeface="Carlito"/>
                <a:cs typeface="Carlito"/>
              </a:rPr>
              <a:t>has the </a:t>
            </a:r>
            <a:r>
              <a:rPr lang="en-US" sz="2400" spc="-20" dirty="0">
                <a:latin typeface="Carlito"/>
                <a:cs typeface="Carlito"/>
              </a:rPr>
              <a:t>around 50% </a:t>
            </a:r>
            <a:r>
              <a:rPr lang="en-US" sz="2400" spc="-15" dirty="0">
                <a:latin typeface="Carlito"/>
                <a:cs typeface="Carlito"/>
              </a:rPr>
              <a:t>success </a:t>
            </a:r>
            <a:r>
              <a:rPr lang="en-US" sz="2400" spc="-40" dirty="0">
                <a:latin typeface="Carlito"/>
                <a:cs typeface="Carlito"/>
              </a:rPr>
              <a:t>rate </a:t>
            </a:r>
            <a:r>
              <a:rPr lang="en-US" sz="2400" spc="-15" dirty="0">
                <a:latin typeface="Carlito"/>
                <a:cs typeface="Carlito"/>
              </a:rPr>
              <a:t>but </a:t>
            </a:r>
            <a:r>
              <a:rPr lang="en-US" sz="2400" spc="-20" dirty="0">
                <a:latin typeface="Carlito"/>
                <a:cs typeface="Carlito"/>
              </a:rPr>
              <a:t>largest</a:t>
            </a:r>
            <a:r>
              <a:rPr lang="en-US" sz="2400" spc="225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sample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07679DA-7EA7-4790-A75F-5842C38C6E91}"/>
              </a:ext>
            </a:extLst>
          </p:cNvPr>
          <p:cNvSpPr/>
          <p:nvPr/>
        </p:nvSpPr>
        <p:spPr>
          <a:xfrm>
            <a:off x="3027108" y="1509763"/>
            <a:ext cx="4843678" cy="2680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96710" y="4051295"/>
            <a:ext cx="9195472" cy="8447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spc="-20" dirty="0">
                <a:latin typeface="Carlito"/>
                <a:cs typeface="Carlito"/>
              </a:rPr>
              <a:t>Green indicates successful </a:t>
            </a:r>
            <a:r>
              <a:rPr lang="en-US" sz="2400" spc="-10" dirty="0">
                <a:latin typeface="Carlito"/>
                <a:cs typeface="Carlito"/>
              </a:rPr>
              <a:t>launch; </a:t>
            </a:r>
            <a:r>
              <a:rPr lang="en-US" sz="2400" spc="-15" dirty="0">
                <a:latin typeface="Carlito"/>
                <a:cs typeface="Carlito"/>
              </a:rPr>
              <a:t>Purple </a:t>
            </a:r>
            <a:r>
              <a:rPr lang="en-US" sz="2400" spc="-20" dirty="0">
                <a:latin typeface="Carlito"/>
                <a:cs typeface="Carlito"/>
              </a:rPr>
              <a:t>indicates unsuccessful</a:t>
            </a:r>
            <a:r>
              <a:rPr lang="en-US" sz="2400" spc="185" dirty="0">
                <a:latin typeface="Carlito"/>
                <a:cs typeface="Carlito"/>
              </a:rPr>
              <a:t> </a:t>
            </a:r>
            <a:r>
              <a:rPr lang="en-US" sz="2400" spc="-10" dirty="0">
                <a:latin typeface="Carlito"/>
                <a:cs typeface="Carlito"/>
              </a:rPr>
              <a:t>launch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487E8A9F-F810-4C8F-9113-B90A5800E826}"/>
              </a:ext>
            </a:extLst>
          </p:cNvPr>
          <p:cNvSpPr/>
          <p:nvPr/>
        </p:nvSpPr>
        <p:spPr>
          <a:xfrm>
            <a:off x="45719" y="1644395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C8FF0-EB3B-4472-AE5C-8588A3B4EA9F}"/>
              </a:ext>
            </a:extLst>
          </p:cNvPr>
          <p:cNvSpPr txBox="1"/>
          <p:nvPr/>
        </p:nvSpPr>
        <p:spPr>
          <a:xfrm>
            <a:off x="596710" y="4616979"/>
            <a:ext cx="8689693" cy="1687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lang="en-US" sz="1800" spc="-15" dirty="0">
                <a:latin typeface="Carlito"/>
                <a:cs typeface="Carlito"/>
              </a:rPr>
              <a:t>Launch Orbit </a:t>
            </a:r>
            <a:r>
              <a:rPr lang="en-US" sz="1800" spc="-25" dirty="0">
                <a:latin typeface="Carlito"/>
                <a:cs typeface="Carlito"/>
              </a:rPr>
              <a:t>preferences </a:t>
            </a:r>
            <a:r>
              <a:rPr lang="en-US" sz="1800" spc="-5" dirty="0">
                <a:latin typeface="Carlito"/>
                <a:cs typeface="Carlito"/>
              </a:rPr>
              <a:t>changed </a:t>
            </a:r>
            <a:r>
              <a:rPr lang="en-US" sz="1800" spc="-20" dirty="0">
                <a:latin typeface="Carlito"/>
                <a:cs typeface="Carlito"/>
              </a:rPr>
              <a:t>over </a:t>
            </a:r>
            <a:r>
              <a:rPr lang="en-US" sz="1800" spc="-10" dirty="0">
                <a:latin typeface="Carlito"/>
                <a:cs typeface="Carlito"/>
              </a:rPr>
              <a:t>Flight </a:t>
            </a:r>
            <a:r>
              <a:rPr lang="en-US" sz="1800" spc="-50" dirty="0">
                <a:latin typeface="Carlito"/>
                <a:cs typeface="Carlito"/>
              </a:rPr>
              <a:t>Number.  </a:t>
            </a:r>
            <a:r>
              <a:rPr lang="en-US" sz="1800" spc="-15" dirty="0">
                <a:latin typeface="Carlito"/>
                <a:cs typeface="Carlito"/>
              </a:rPr>
              <a:t>Launch </a:t>
            </a:r>
            <a:r>
              <a:rPr lang="en-US" sz="1800" spc="-25" dirty="0">
                <a:latin typeface="Carlito"/>
                <a:cs typeface="Carlito"/>
              </a:rPr>
              <a:t>Outcome </a:t>
            </a:r>
            <a:r>
              <a:rPr lang="en-US" sz="1800" spc="-15" dirty="0">
                <a:latin typeface="Carlito"/>
                <a:cs typeface="Carlito"/>
              </a:rPr>
              <a:t>seems to </a:t>
            </a:r>
            <a:r>
              <a:rPr lang="en-US" sz="1800" spc="-25" dirty="0">
                <a:latin typeface="Carlito"/>
                <a:cs typeface="Carlito"/>
              </a:rPr>
              <a:t>correlate </a:t>
            </a:r>
            <a:r>
              <a:rPr lang="en-US" sz="1800" spc="-5" dirty="0">
                <a:latin typeface="Carlito"/>
                <a:cs typeface="Carlito"/>
              </a:rPr>
              <a:t>with this</a:t>
            </a:r>
            <a:r>
              <a:rPr lang="en-US" sz="1800" spc="120" dirty="0">
                <a:latin typeface="Carlito"/>
                <a:cs typeface="Carlito"/>
              </a:rPr>
              <a:t> </a:t>
            </a:r>
            <a:r>
              <a:rPr lang="en-US" sz="1800" spc="-25" dirty="0">
                <a:latin typeface="Carlito"/>
                <a:cs typeface="Carlito"/>
              </a:rPr>
              <a:t>preference.</a:t>
            </a:r>
            <a:endParaRPr lang="en-US" sz="1800" dirty="0"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US" sz="1800" spc="-15" dirty="0">
                <a:latin typeface="Carlito"/>
                <a:cs typeface="Carlito"/>
              </a:rPr>
              <a:t>SpaceX </a:t>
            </a:r>
            <a:r>
              <a:rPr lang="en-US" sz="1800" spc="-20" dirty="0">
                <a:latin typeface="Carlito"/>
                <a:cs typeface="Carlito"/>
              </a:rPr>
              <a:t>started </a:t>
            </a:r>
            <a:r>
              <a:rPr lang="en-US" sz="1800" spc="-5" dirty="0">
                <a:latin typeface="Carlito"/>
                <a:cs typeface="Carlito"/>
              </a:rPr>
              <a:t>with </a:t>
            </a:r>
            <a:r>
              <a:rPr lang="en-US" sz="1800" spc="-25" dirty="0">
                <a:latin typeface="Carlito"/>
                <a:cs typeface="Carlito"/>
              </a:rPr>
              <a:t>LEO </a:t>
            </a:r>
            <a:r>
              <a:rPr lang="en-US" sz="1800" spc="-5" dirty="0">
                <a:latin typeface="Carlito"/>
                <a:cs typeface="Carlito"/>
              </a:rPr>
              <a:t>orbits which </a:t>
            </a:r>
            <a:r>
              <a:rPr lang="en-US" sz="1800" spc="-20" dirty="0">
                <a:latin typeface="Carlito"/>
                <a:cs typeface="Carlito"/>
              </a:rPr>
              <a:t>saw </a:t>
            </a:r>
            <a:r>
              <a:rPr lang="en-US" sz="1800" spc="-25" dirty="0">
                <a:latin typeface="Carlito"/>
                <a:cs typeface="Carlito"/>
              </a:rPr>
              <a:t>moderate </a:t>
            </a:r>
            <a:r>
              <a:rPr lang="en-US" sz="1800" spc="-15" dirty="0">
                <a:latin typeface="Carlito"/>
                <a:cs typeface="Carlito"/>
              </a:rPr>
              <a:t>success </a:t>
            </a:r>
            <a:r>
              <a:rPr lang="en-US" sz="1800" spc="-25" dirty="0">
                <a:latin typeface="Carlito"/>
                <a:cs typeface="Carlito"/>
              </a:rPr>
              <a:t>LEO </a:t>
            </a:r>
            <a:r>
              <a:rPr lang="en-US" sz="1800" spc="-5" dirty="0">
                <a:latin typeface="Carlito"/>
                <a:cs typeface="Carlito"/>
              </a:rPr>
              <a:t>and </a:t>
            </a:r>
            <a:r>
              <a:rPr lang="en-US" sz="1800" spc="-25" dirty="0">
                <a:latin typeface="Carlito"/>
                <a:cs typeface="Carlito"/>
              </a:rPr>
              <a:t>returned </a:t>
            </a:r>
            <a:r>
              <a:rPr lang="en-US" sz="1800" spc="-15" dirty="0">
                <a:latin typeface="Carlito"/>
                <a:cs typeface="Carlito"/>
              </a:rPr>
              <a:t>to </a:t>
            </a:r>
            <a:r>
              <a:rPr lang="en-US" sz="1800" spc="-25" dirty="0">
                <a:latin typeface="Carlito"/>
                <a:cs typeface="Carlito"/>
              </a:rPr>
              <a:t>VLEO </a:t>
            </a:r>
            <a:r>
              <a:rPr lang="en-US" sz="1800" dirty="0">
                <a:latin typeface="Carlito"/>
                <a:cs typeface="Carlito"/>
              </a:rPr>
              <a:t>in </a:t>
            </a:r>
            <a:r>
              <a:rPr lang="en-US" sz="1800" spc="-25" dirty="0">
                <a:latin typeface="Carlito"/>
                <a:cs typeface="Carlito"/>
              </a:rPr>
              <a:t>recent </a:t>
            </a:r>
            <a:r>
              <a:rPr lang="en-US" sz="1800" spc="-5" dirty="0">
                <a:latin typeface="Carlito"/>
                <a:cs typeface="Carlito"/>
              </a:rPr>
              <a:t>launches  </a:t>
            </a:r>
            <a:r>
              <a:rPr lang="en-US" sz="1800" spc="-15" dirty="0">
                <a:latin typeface="Carlito"/>
                <a:cs typeface="Carlito"/>
              </a:rPr>
              <a:t>SpaceX </a:t>
            </a:r>
            <a:r>
              <a:rPr lang="en-US" sz="1800" spc="-20" dirty="0">
                <a:latin typeface="Carlito"/>
                <a:cs typeface="Carlito"/>
              </a:rPr>
              <a:t>appears </a:t>
            </a:r>
            <a:r>
              <a:rPr lang="en-US" sz="1800" spc="-15" dirty="0">
                <a:latin typeface="Carlito"/>
                <a:cs typeface="Carlito"/>
              </a:rPr>
              <a:t>to </a:t>
            </a:r>
            <a:r>
              <a:rPr lang="en-US" sz="1800" spc="-25" dirty="0">
                <a:latin typeface="Carlito"/>
                <a:cs typeface="Carlito"/>
              </a:rPr>
              <a:t>perform better </a:t>
            </a:r>
            <a:r>
              <a:rPr lang="en-US" sz="1800" dirty="0">
                <a:latin typeface="Carlito"/>
                <a:cs typeface="Carlito"/>
              </a:rPr>
              <a:t>in </a:t>
            </a:r>
            <a:r>
              <a:rPr lang="en-US" sz="1800" spc="-20" dirty="0">
                <a:latin typeface="Carlito"/>
                <a:cs typeface="Carlito"/>
              </a:rPr>
              <a:t>lower </a:t>
            </a:r>
            <a:r>
              <a:rPr lang="en-US" sz="1800" spc="-5" dirty="0">
                <a:latin typeface="Carlito"/>
                <a:cs typeface="Carlito"/>
              </a:rPr>
              <a:t>orbits or </a:t>
            </a:r>
            <a:r>
              <a:rPr lang="en-US" sz="1800" spc="-20" dirty="0">
                <a:latin typeface="Carlito"/>
                <a:cs typeface="Carlito"/>
              </a:rPr>
              <a:t>Sun-synchronous</a:t>
            </a:r>
            <a:r>
              <a:rPr lang="en-US" sz="1800" spc="275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orbits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52035" y="5195122"/>
            <a:ext cx="5850388" cy="1218491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US" sz="2400" spc="-25" dirty="0">
                <a:latin typeface="Carlito"/>
                <a:cs typeface="Carlito"/>
              </a:rPr>
              <a:t>Payload </a:t>
            </a:r>
            <a:r>
              <a:rPr lang="en-US" sz="2400" spc="-5" dirty="0">
                <a:latin typeface="Carlito"/>
                <a:cs typeface="Carlito"/>
              </a:rPr>
              <a:t>mass </a:t>
            </a:r>
            <a:r>
              <a:rPr lang="en-US" sz="2400" spc="-20" dirty="0">
                <a:latin typeface="Carlito"/>
                <a:cs typeface="Carlito"/>
              </a:rPr>
              <a:t>seems </a:t>
            </a:r>
            <a:r>
              <a:rPr lang="en-US" sz="2400" spc="-15" dirty="0">
                <a:latin typeface="Carlito"/>
                <a:cs typeface="Carlito"/>
              </a:rPr>
              <a:t>to </a:t>
            </a:r>
            <a:r>
              <a:rPr lang="en-US" sz="2400" spc="-25" dirty="0">
                <a:latin typeface="Carlito"/>
                <a:cs typeface="Carlito"/>
              </a:rPr>
              <a:t>correlate </a:t>
            </a:r>
            <a:r>
              <a:rPr lang="en-US" sz="2400" spc="-5" dirty="0">
                <a:latin typeface="Carlito"/>
                <a:cs typeface="Carlito"/>
              </a:rPr>
              <a:t>with</a:t>
            </a:r>
            <a:r>
              <a:rPr lang="en-US" sz="2400" spc="40" dirty="0">
                <a:latin typeface="Carlito"/>
                <a:cs typeface="Carlito"/>
              </a:rPr>
              <a:t> </a:t>
            </a:r>
            <a:r>
              <a:rPr lang="en-US" sz="2400" spc="-15" dirty="0">
                <a:latin typeface="Carlito"/>
                <a:cs typeface="Carlito"/>
              </a:rPr>
              <a:t>orbit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US" sz="2400" spc="-25" dirty="0">
                <a:latin typeface="Carlito"/>
                <a:cs typeface="Carlito"/>
              </a:rPr>
              <a:t>LEO </a:t>
            </a:r>
            <a:r>
              <a:rPr lang="en-US" sz="2400" spc="-5" dirty="0">
                <a:latin typeface="Carlito"/>
                <a:cs typeface="Carlito"/>
              </a:rPr>
              <a:t>and </a:t>
            </a:r>
            <a:r>
              <a:rPr lang="en-US" sz="2400" spc="-15" dirty="0">
                <a:latin typeface="Carlito"/>
                <a:cs typeface="Carlito"/>
              </a:rPr>
              <a:t>SSO seem to </a:t>
            </a:r>
            <a:r>
              <a:rPr lang="en-US" sz="2400" spc="-25" dirty="0">
                <a:latin typeface="Carlito"/>
                <a:cs typeface="Carlito"/>
              </a:rPr>
              <a:t>have </a:t>
            </a:r>
            <a:r>
              <a:rPr lang="en-US" sz="2400" spc="-20" dirty="0">
                <a:latin typeface="Carlito"/>
                <a:cs typeface="Carlito"/>
              </a:rPr>
              <a:t>relatively low payload</a:t>
            </a:r>
            <a:r>
              <a:rPr lang="en-US" sz="2400" spc="135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mass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en-US" sz="2400" spc="-5" dirty="0">
                <a:latin typeface="Carlito"/>
                <a:cs typeface="Carlito"/>
              </a:rPr>
              <a:t>The other </a:t>
            </a:r>
            <a:r>
              <a:rPr lang="en-US" sz="2400" spc="-20" dirty="0">
                <a:latin typeface="Carlito"/>
                <a:cs typeface="Carlito"/>
              </a:rPr>
              <a:t>most successful </a:t>
            </a:r>
            <a:r>
              <a:rPr lang="en-US" sz="2400" spc="-5" dirty="0">
                <a:latin typeface="Carlito"/>
                <a:cs typeface="Carlito"/>
              </a:rPr>
              <a:t>orbit </a:t>
            </a:r>
            <a:r>
              <a:rPr lang="en-US" sz="2400" spc="-20" dirty="0">
                <a:latin typeface="Carlito"/>
                <a:cs typeface="Carlito"/>
              </a:rPr>
              <a:t>VLEO </a:t>
            </a:r>
            <a:r>
              <a:rPr lang="en-US" sz="2400" spc="-5" dirty="0">
                <a:latin typeface="Carlito"/>
                <a:cs typeface="Carlito"/>
              </a:rPr>
              <a:t>only has </a:t>
            </a:r>
            <a:r>
              <a:rPr lang="en-US" sz="2400" spc="-10" dirty="0">
                <a:latin typeface="Carlito"/>
                <a:cs typeface="Carlito"/>
              </a:rPr>
              <a:t>payload </a:t>
            </a:r>
            <a:r>
              <a:rPr lang="en-US" sz="2400" spc="-5" dirty="0">
                <a:latin typeface="Carlito"/>
                <a:cs typeface="Carlito"/>
              </a:rPr>
              <a:t>mass </a:t>
            </a:r>
            <a:r>
              <a:rPr lang="en-US" sz="2400" spc="-20" dirty="0">
                <a:latin typeface="Carlito"/>
                <a:cs typeface="Carlito"/>
              </a:rPr>
              <a:t>values </a:t>
            </a:r>
            <a:r>
              <a:rPr lang="en-US" sz="2400" spc="-5" dirty="0">
                <a:latin typeface="Carlito"/>
                <a:cs typeface="Carlito"/>
              </a:rPr>
              <a:t>in the higher end of the</a:t>
            </a:r>
            <a:r>
              <a:rPr lang="en-US" sz="2400" spc="85" dirty="0">
                <a:latin typeface="Carlito"/>
                <a:cs typeface="Carlito"/>
              </a:rPr>
              <a:t> </a:t>
            </a:r>
            <a:r>
              <a:rPr lang="en-US" sz="2400" spc="-25" dirty="0">
                <a:latin typeface="Carlito"/>
                <a:cs typeface="Carlito"/>
              </a:rPr>
              <a:t>range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D0300B57-2AB4-4449-80DD-7E5028FBF682}"/>
              </a:ext>
            </a:extLst>
          </p:cNvPr>
          <p:cNvSpPr/>
          <p:nvPr/>
        </p:nvSpPr>
        <p:spPr>
          <a:xfrm>
            <a:off x="45719" y="1615439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BD1A1-2C3D-4A26-B64B-CAD400383762}"/>
              </a:ext>
            </a:extLst>
          </p:cNvPr>
          <p:cNvSpPr txBox="1"/>
          <p:nvPr/>
        </p:nvSpPr>
        <p:spPr>
          <a:xfrm>
            <a:off x="552034" y="4362132"/>
            <a:ext cx="70641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20" dirty="0">
                <a:latin typeface="Carlito"/>
                <a:cs typeface="Carlito"/>
              </a:rPr>
              <a:t>Green indicates successful </a:t>
            </a:r>
            <a:r>
              <a:rPr lang="en-US" sz="1800" spc="-10" dirty="0">
                <a:latin typeface="Carlito"/>
                <a:cs typeface="Carlito"/>
              </a:rPr>
              <a:t>launch; </a:t>
            </a:r>
            <a:r>
              <a:rPr lang="en-US" sz="1800" spc="-15" dirty="0">
                <a:latin typeface="Carlito"/>
                <a:cs typeface="Carlito"/>
              </a:rPr>
              <a:t>Purple </a:t>
            </a:r>
            <a:r>
              <a:rPr lang="en-US" sz="1800" spc="-20" dirty="0">
                <a:latin typeface="Carlito"/>
                <a:cs typeface="Carlito"/>
              </a:rPr>
              <a:t>indicates unsuccessful</a:t>
            </a:r>
            <a:r>
              <a:rPr lang="en-US" sz="1800" spc="185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launch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66553" y="2965310"/>
            <a:ext cx="3437216" cy="9273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US" sz="2400" spc="-20">
                <a:latin typeface="Carlito"/>
                <a:cs typeface="Carlito"/>
              </a:rPr>
              <a:t>95% confidence interval  </a:t>
            </a:r>
            <a:r>
              <a:rPr lang="en-US" sz="2400" spc="-10">
                <a:latin typeface="Carlito"/>
                <a:cs typeface="Carlito"/>
              </a:rPr>
              <a:t>(light blue</a:t>
            </a:r>
            <a:r>
              <a:rPr lang="en-US" sz="2400" spc="-100">
                <a:latin typeface="Carlito"/>
                <a:cs typeface="Carlito"/>
              </a:rPr>
              <a:t> </a:t>
            </a:r>
            <a:r>
              <a:rPr lang="en-US" sz="2400" spc="-10">
                <a:latin typeface="Carlito"/>
                <a:cs typeface="Carlito"/>
              </a:rPr>
              <a:t>shading)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1219BE9-F454-430F-A596-E85F959C7CEA}"/>
              </a:ext>
            </a:extLst>
          </p:cNvPr>
          <p:cNvSpPr/>
          <p:nvPr/>
        </p:nvSpPr>
        <p:spPr>
          <a:xfrm>
            <a:off x="2564892" y="1484375"/>
            <a:ext cx="4565904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FEEDE7-5166-4FDB-B768-0536DEF54578}"/>
              </a:ext>
            </a:extLst>
          </p:cNvPr>
          <p:cNvSpPr txBox="1"/>
          <p:nvPr/>
        </p:nvSpPr>
        <p:spPr>
          <a:xfrm>
            <a:off x="2155785" y="4935185"/>
            <a:ext cx="7034513" cy="697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lang="en-US" sz="1800" spc="-15" dirty="0">
                <a:latin typeface="Carlito"/>
                <a:cs typeface="Carlito"/>
              </a:rPr>
              <a:t>Success </a:t>
            </a:r>
            <a:r>
              <a:rPr lang="en-US" sz="1800" spc="-20" dirty="0">
                <a:latin typeface="Carlito"/>
                <a:cs typeface="Carlito"/>
              </a:rPr>
              <a:t>generally </a:t>
            </a:r>
            <a:r>
              <a:rPr lang="en-US" sz="1800" spc="-10" dirty="0">
                <a:latin typeface="Carlito"/>
                <a:cs typeface="Carlito"/>
              </a:rPr>
              <a:t>increases </a:t>
            </a:r>
            <a:r>
              <a:rPr lang="en-US" sz="1800" spc="-20" dirty="0">
                <a:latin typeface="Carlito"/>
                <a:cs typeface="Carlito"/>
              </a:rPr>
              <a:t>over </a:t>
            </a:r>
            <a:r>
              <a:rPr lang="en-US" sz="1800" spc="-5" dirty="0">
                <a:latin typeface="Carlito"/>
                <a:cs typeface="Carlito"/>
              </a:rPr>
              <a:t>time since </a:t>
            </a:r>
            <a:r>
              <a:rPr lang="en-US" sz="1800" spc="-20" dirty="0">
                <a:latin typeface="Carlito"/>
                <a:cs typeface="Carlito"/>
              </a:rPr>
              <a:t>2013 </a:t>
            </a:r>
            <a:r>
              <a:rPr lang="en-US" sz="1800" spc="-5" dirty="0">
                <a:latin typeface="Carlito"/>
                <a:cs typeface="Carlito"/>
              </a:rPr>
              <a:t>with a </a:t>
            </a:r>
            <a:r>
              <a:rPr lang="en-US" sz="1800" spc="-10" dirty="0">
                <a:latin typeface="Carlito"/>
                <a:cs typeface="Carlito"/>
              </a:rPr>
              <a:t>slight </a:t>
            </a:r>
            <a:r>
              <a:rPr lang="en-US" sz="1800" spc="-5" dirty="0">
                <a:latin typeface="Carlito"/>
                <a:cs typeface="Carlito"/>
              </a:rPr>
              <a:t>dip </a:t>
            </a:r>
            <a:r>
              <a:rPr lang="en-US" sz="1800" dirty="0">
                <a:latin typeface="Carlito"/>
                <a:cs typeface="Carlito"/>
              </a:rPr>
              <a:t>in</a:t>
            </a:r>
            <a:r>
              <a:rPr lang="en-US" sz="1800" spc="55" dirty="0">
                <a:latin typeface="Carlito"/>
                <a:cs typeface="Carlito"/>
              </a:rPr>
              <a:t> </a:t>
            </a:r>
            <a:r>
              <a:rPr lang="en-US" sz="1800" spc="-25" dirty="0">
                <a:latin typeface="Carlito"/>
                <a:cs typeface="Carlito"/>
              </a:rPr>
              <a:t>2018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800" spc="-20" dirty="0">
                <a:latin typeface="Carlito"/>
                <a:cs typeface="Carlito"/>
              </a:rPr>
              <a:t>Success </a:t>
            </a:r>
            <a:r>
              <a:rPr lang="en-US" sz="1800" dirty="0">
                <a:latin typeface="Carlito"/>
                <a:cs typeface="Carlito"/>
              </a:rPr>
              <a:t>in </a:t>
            </a:r>
            <a:r>
              <a:rPr lang="en-US" sz="1800" spc="-25" dirty="0">
                <a:latin typeface="Carlito"/>
                <a:cs typeface="Carlito"/>
              </a:rPr>
              <a:t>recent years </a:t>
            </a:r>
            <a:r>
              <a:rPr lang="en-US" sz="1800" spc="-15" dirty="0">
                <a:latin typeface="Carlito"/>
                <a:cs typeface="Carlito"/>
              </a:rPr>
              <a:t>at </a:t>
            </a:r>
            <a:r>
              <a:rPr lang="en-US" sz="1800" spc="-20" dirty="0">
                <a:latin typeface="Carlito"/>
                <a:cs typeface="Carlito"/>
              </a:rPr>
              <a:t>around</a:t>
            </a:r>
            <a:r>
              <a:rPr lang="en-US" sz="1800" spc="90" dirty="0">
                <a:latin typeface="Carlito"/>
                <a:cs typeface="Carlito"/>
              </a:rPr>
              <a:t> </a:t>
            </a:r>
            <a:r>
              <a:rPr lang="en-US" sz="1800" spc="-25" dirty="0">
                <a:latin typeface="Carlito"/>
                <a:cs typeface="Carlito"/>
              </a:rPr>
              <a:t>80%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27811" y="2019584"/>
            <a:ext cx="4253402" cy="3636596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Query unique launch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names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en-IN" sz="24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CCAFS SLC-40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IN" sz="2400" spc="-10" dirty="0">
                <a:solidFill>
                  <a:srgbClr val="404040"/>
                </a:solidFill>
                <a:latin typeface="Carlito"/>
                <a:cs typeface="Carlito"/>
              </a:rPr>
              <a:t>CCAFSSLC-40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all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represent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IN" sz="24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same</a:t>
            </a:r>
            <a:endParaRPr lang="en-IN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entry</a:t>
            </a:r>
            <a:r>
              <a:rPr lang="en-IN" sz="24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errors.</a:t>
            </a:r>
            <a:endParaRPr lang="en-IN" sz="2400" dirty="0">
              <a:latin typeface="Carlito"/>
              <a:cs typeface="Carlito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IN" sz="2400" spc="-15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IN" sz="2400" spc="-20" dirty="0">
                <a:solidFill>
                  <a:srgbClr val="404040"/>
                </a:solidFill>
                <a:latin typeface="Carlito"/>
                <a:cs typeface="Carlito"/>
              </a:rPr>
              <a:t>previous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name.  </a:t>
            </a:r>
            <a:r>
              <a:rPr lang="en-IN" sz="24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only </a:t>
            </a:r>
            <a:r>
              <a:rPr lang="en-IN" sz="2400" dirty="0">
                <a:solidFill>
                  <a:srgbClr val="404040"/>
                </a:solidFill>
                <a:latin typeface="Carlito"/>
                <a:cs typeface="Carlito"/>
              </a:rPr>
              <a:t>3 unique </a:t>
            </a:r>
            <a:r>
              <a:rPr lang="en-IN" sz="2400" spc="-5" dirty="0" err="1">
                <a:solidFill>
                  <a:srgbClr val="404040"/>
                </a:solidFill>
                <a:latin typeface="Carlito"/>
                <a:cs typeface="Carlito"/>
              </a:rPr>
              <a:t>launch_site</a:t>
            </a:r>
            <a:r>
              <a:rPr lang="en-IN" sz="2400" spc="-5" dirty="0">
                <a:solidFill>
                  <a:srgbClr val="404040"/>
                </a:solidFill>
                <a:latin typeface="Carlito"/>
                <a:cs typeface="Carlito"/>
              </a:rPr>
              <a:t> values:  CCAFS SLC-40, KSC LC-39A,</a:t>
            </a:r>
            <a:r>
              <a:rPr lang="en-IN" sz="2400" spc="-3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IN" sz="24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IN" sz="2400" spc="-10" dirty="0">
                <a:solidFill>
                  <a:srgbClr val="404040"/>
                </a:solidFill>
                <a:latin typeface="Carlito"/>
                <a:cs typeface="Carlito"/>
              </a:rPr>
              <a:t>SLC-4E</a:t>
            </a:r>
            <a:endParaRPr lang="en-IN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AAFC203-BEB4-48B5-8D8E-C0EEC64CCFFD}"/>
              </a:ext>
            </a:extLst>
          </p:cNvPr>
          <p:cNvSpPr/>
          <p:nvPr/>
        </p:nvSpPr>
        <p:spPr>
          <a:xfrm>
            <a:off x="1182624" y="2010155"/>
            <a:ext cx="3220212" cy="2763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35701" y="2211999"/>
            <a:ext cx="3501341" cy="296436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five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entries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database with  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name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beginning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CCA.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1B6AAB6-B5A4-4AB9-A722-1D3D164830E8}"/>
              </a:ext>
            </a:extLst>
          </p:cNvPr>
          <p:cNvSpPr/>
          <p:nvPr/>
        </p:nvSpPr>
        <p:spPr>
          <a:xfrm>
            <a:off x="648183" y="2177275"/>
            <a:ext cx="7106856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57593" y="2263139"/>
            <a:ext cx="3975906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total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in kg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NASA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customer.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CRS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stands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Commercial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Resupply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Services which</a:t>
            </a:r>
            <a:r>
              <a:rPr lang="en-US" sz="2400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indicates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were sent to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International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Station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(ISS).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2AEA147-2CF1-47B1-A553-8DF180B3B98F}"/>
              </a:ext>
            </a:extLst>
          </p:cNvPr>
          <p:cNvSpPr/>
          <p:nvPr/>
        </p:nvSpPr>
        <p:spPr>
          <a:xfrm>
            <a:off x="1274063" y="2263139"/>
            <a:ext cx="5687568" cy="2554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65266" y="1932971"/>
            <a:ext cx="3159888" cy="42439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calculates</a:t>
            </a:r>
            <a:r>
              <a:rPr lang="en-US" sz="2400" spc="-20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or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launches which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F9</a:t>
            </a: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v1.1</a:t>
            </a:r>
            <a:endParaRPr lang="en-US" sz="2400" dirty="0">
              <a:latin typeface="Carlito"/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of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F9 1.1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is on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low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end</a:t>
            </a:r>
            <a:r>
              <a:rPr lang="en-US" sz="2400" spc="-2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 our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lang="en-US" sz="2400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33D0E03-CFA5-4F03-918F-34EDE19413EC}"/>
              </a:ext>
            </a:extLst>
          </p:cNvPr>
          <p:cNvSpPr/>
          <p:nvPr/>
        </p:nvSpPr>
        <p:spPr>
          <a:xfrm>
            <a:off x="1208532" y="2127504"/>
            <a:ext cx="636422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72398" y="1909823"/>
            <a:ext cx="3685573" cy="426714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first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pad</a:t>
            </a:r>
            <a:r>
              <a:rPr lang="en-US" sz="24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date.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lang="en-US" sz="24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wasn’t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until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end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2015.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lang="en-US" sz="24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general</a:t>
            </a:r>
            <a:r>
              <a:rPr lang="en-US" sz="2400" spc="-20" dirty="0"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appear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starting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2014.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FCC7007-AD55-4B9D-9F9E-CADAB71DAEE6}"/>
              </a:ext>
            </a:extLst>
          </p:cNvPr>
          <p:cNvSpPr/>
          <p:nvPr/>
        </p:nvSpPr>
        <p:spPr>
          <a:xfrm>
            <a:off x="1153667" y="2223516"/>
            <a:ext cx="5780532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53691" y="2430683"/>
            <a:ext cx="2743200" cy="374627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four  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had  successful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drone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ship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 and 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payload mass between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4000 and 6000</a:t>
            </a:r>
            <a:r>
              <a:rPr lang="en-US" sz="2400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5" dirty="0" err="1">
                <a:solidFill>
                  <a:srgbClr val="404040"/>
                </a:solidFill>
                <a:latin typeface="Carlito"/>
                <a:cs typeface="Carlito"/>
              </a:rPr>
              <a:t>noninclusively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.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CD76459-F3B5-46B9-85CA-0A2F001BD02A}"/>
              </a:ext>
            </a:extLst>
          </p:cNvPr>
          <p:cNvSpPr/>
          <p:nvPr/>
        </p:nvSpPr>
        <p:spPr>
          <a:xfrm>
            <a:off x="838200" y="2183892"/>
            <a:ext cx="6886956" cy="2638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2" y="2164467"/>
            <a:ext cx="10164369" cy="3611300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142875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Collected </a:t>
            </a:r>
            <a:r>
              <a:rPr lang="en-US" sz="3200" spc="-3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data </a:t>
            </a: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from </a:t>
            </a:r>
            <a:r>
              <a:rPr lang="en-US" sz="3200" spc="-1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public SpaceX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API and </a:t>
            </a:r>
            <a:r>
              <a:rPr lang="en-US" sz="3200" spc="-1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SpaceX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Wikipedia </a:t>
            </a: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page. </a:t>
            </a:r>
            <a:r>
              <a:rPr lang="en-US" sz="3200" spc="-2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Created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labels  </a:t>
            </a: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column </a:t>
            </a:r>
            <a:r>
              <a:rPr lang="en-US" sz="3200" spc="-3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‘class’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which classifies </a:t>
            </a: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successful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landings. </a:t>
            </a: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Explored </a:t>
            </a:r>
            <a:r>
              <a:rPr lang="en-US" sz="3200" spc="-3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data </a:t>
            </a:r>
            <a:r>
              <a:rPr lang="en-US" sz="3200" spc="-1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using </a:t>
            </a:r>
            <a:r>
              <a:rPr lang="en-US" sz="32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SQL,  </a:t>
            </a: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visualization, </a:t>
            </a:r>
            <a:r>
              <a:rPr lang="en-US" sz="3200" spc="-2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folium </a:t>
            </a:r>
            <a:r>
              <a:rPr lang="en-US" sz="3200" spc="-1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maps,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and </a:t>
            </a:r>
            <a:r>
              <a:rPr lang="en-US" sz="3200" spc="-1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dashboards. </a:t>
            </a:r>
            <a:r>
              <a:rPr lang="en-US" sz="3200" spc="-2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Gathered </a:t>
            </a:r>
            <a:r>
              <a:rPr lang="en-US" sz="3200" spc="-3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relevant </a:t>
            </a: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columns </a:t>
            </a:r>
            <a:r>
              <a:rPr lang="en-US" sz="3200" spc="-3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to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be </a:t>
            </a:r>
            <a:r>
              <a:rPr lang="en-US" sz="3200" spc="-1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used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as  </a:t>
            </a:r>
            <a:r>
              <a:rPr lang="en-US" sz="3200" spc="-3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features. </a:t>
            </a: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Changed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all </a:t>
            </a:r>
            <a:r>
              <a:rPr lang="en-US" sz="3200" spc="-2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categorical </a:t>
            </a: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variables </a:t>
            </a:r>
            <a:r>
              <a:rPr lang="en-US" sz="3200" spc="-3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to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binary </a:t>
            </a:r>
            <a:r>
              <a:rPr lang="en-US" sz="3200" spc="-1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using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one hot </a:t>
            </a: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encoding.  </a:t>
            </a:r>
            <a:r>
              <a:rPr lang="en-US" sz="3200" spc="-2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Standardized </a:t>
            </a:r>
            <a:r>
              <a:rPr lang="en-US" sz="3200" spc="-3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data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and </a:t>
            </a:r>
            <a:r>
              <a:rPr lang="en-US" sz="3200" spc="-1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used </a:t>
            </a: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Grid Search  CV </a:t>
            </a:r>
            <a:r>
              <a:rPr lang="en-US" sz="3200" spc="-3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to </a:t>
            </a:r>
            <a:r>
              <a:rPr lang="en-US" sz="3200" spc="-1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find </a:t>
            </a: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best </a:t>
            </a:r>
            <a:r>
              <a:rPr lang="en-US" sz="3200" spc="-4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parameters </a:t>
            </a:r>
            <a:r>
              <a:rPr lang="en-US" sz="3200" spc="-3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for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machine learning  models. </a:t>
            </a: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Visualize </a:t>
            </a:r>
            <a:r>
              <a:rPr lang="en-US" sz="3200" spc="-2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accuracy score </a:t>
            </a:r>
            <a:r>
              <a:rPr lang="en-US" sz="32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of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all</a:t>
            </a:r>
            <a:r>
              <a:rPr lang="en-US" sz="3200" spc="-4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models.</a:t>
            </a:r>
            <a:endParaRPr lang="en-US" sz="3200" dirty="0">
              <a:solidFill>
                <a:schemeClr val="tx1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lang="en-US" sz="3200" dirty="0">
              <a:solidFill>
                <a:schemeClr val="tx1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241300" marR="5080" indent="-228600">
              <a:lnSpc>
                <a:spcPct val="90900"/>
              </a:lnSpc>
              <a:spcBef>
                <a:spcPts val="16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Four </a:t>
            </a:r>
            <a:r>
              <a:rPr lang="en-US" sz="3200" spc="-1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machine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learning models </a:t>
            </a:r>
            <a:r>
              <a:rPr lang="en-US" sz="3200" spc="-2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were </a:t>
            </a: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produced: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Logistic </a:t>
            </a: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Regression, </a:t>
            </a:r>
            <a:r>
              <a:rPr lang="en-US" sz="3200" spc="-1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Support </a:t>
            </a:r>
            <a:r>
              <a:rPr lang="en-US" sz="3200" spc="-5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Vector 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Machine, </a:t>
            </a:r>
            <a:r>
              <a:rPr lang="en-US" sz="3200" spc="-1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Decision </a:t>
            </a:r>
            <a:r>
              <a:rPr lang="en-US" sz="3200" spc="-8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Tree </a:t>
            </a:r>
            <a:r>
              <a:rPr lang="en-US" sz="3200" spc="-4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Classifier,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and K </a:t>
            </a: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Nearest Neighbors.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All </a:t>
            </a: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produced </a:t>
            </a:r>
            <a:r>
              <a:rPr lang="en-US" sz="3200" spc="-1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similar </a:t>
            </a: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results 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with </a:t>
            </a:r>
            <a:r>
              <a:rPr lang="en-US" sz="3200" spc="-2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accuracy </a:t>
            </a:r>
            <a:r>
              <a:rPr lang="en-US" sz="3200" spc="-4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rate </a:t>
            </a:r>
            <a:r>
              <a:rPr lang="en-US" sz="320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of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about 83.33%. All models </a:t>
            </a: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over </a:t>
            </a:r>
            <a:r>
              <a:rPr lang="en-US" sz="3200" spc="-2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predicted </a:t>
            </a: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successful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landings. </a:t>
            </a: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More  </a:t>
            </a:r>
            <a:r>
              <a:rPr lang="en-US" sz="3200" spc="-3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data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is </a:t>
            </a:r>
            <a:r>
              <a:rPr lang="en-US" sz="3200" spc="-1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needed </a:t>
            </a:r>
            <a:r>
              <a:rPr lang="en-US" sz="3200" spc="-3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for </a:t>
            </a:r>
            <a:r>
              <a:rPr lang="en-US" sz="3200" spc="-4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better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model </a:t>
            </a:r>
            <a:r>
              <a:rPr lang="en-US" sz="3200" spc="-2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determination </a:t>
            </a:r>
            <a:r>
              <a:rPr lang="en-US" sz="3200" spc="-5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and</a:t>
            </a:r>
            <a:r>
              <a:rPr lang="en-US" sz="3200" spc="204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spc="-50" dirty="0">
                <a:solidFill>
                  <a:schemeClr val="tx1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accuracy</a:t>
            </a:r>
            <a:r>
              <a:rPr lang="en-US" sz="3200" spc="-50" dirty="0">
                <a:solidFill>
                  <a:srgbClr val="BB562C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.</a:t>
            </a:r>
            <a:endParaRPr lang="en-US" sz="3200" dirty="0"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36466" y="1825625"/>
            <a:ext cx="377913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count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24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  <a:endParaRPr lang="en-US" sz="2400" dirty="0">
              <a:latin typeface="Carlito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SpaceX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appears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achieve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its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mission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outcome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nearly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99%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time.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means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most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of the</a:t>
            </a:r>
            <a:r>
              <a:rPr lang="en-US" sz="24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failures are</a:t>
            </a:r>
            <a:r>
              <a:rPr lang="en-US" sz="24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intended.</a:t>
            </a:r>
            <a:endParaRPr lang="en-US" sz="2400" dirty="0">
              <a:latin typeface="Carlito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Interestingly,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  unclear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status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unfortunately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flight.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0EA0BF6-18CB-4AAE-B013-291E384057F5}"/>
              </a:ext>
            </a:extLst>
          </p:cNvPr>
          <p:cNvSpPr/>
          <p:nvPr/>
        </p:nvSpPr>
        <p:spPr>
          <a:xfrm>
            <a:off x="1289303" y="2026920"/>
            <a:ext cx="5138928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63787" y="2010588"/>
            <a:ext cx="4594185" cy="42439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lang="en-US" sz="2400" dirty="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lang="en-US" sz="2400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lang="en-US" sz="2400" dirty="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lang="en-US" sz="24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6DBEEF0-3C26-4B27-AD99-CDC22538484A}"/>
              </a:ext>
            </a:extLst>
          </p:cNvPr>
          <p:cNvSpPr/>
          <p:nvPr/>
        </p:nvSpPr>
        <p:spPr>
          <a:xfrm>
            <a:off x="838200" y="1755648"/>
            <a:ext cx="5811011" cy="488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21256" y="2679035"/>
            <a:ext cx="3436716" cy="2077212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Month,</a:t>
            </a:r>
            <a:r>
              <a:rPr lang="en-US" sz="2800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sz="2800" spc="-10" dirty="0">
                <a:solidFill>
                  <a:srgbClr val="404040"/>
                </a:solidFill>
                <a:latin typeface="Carlito"/>
                <a:cs typeface="Carlito"/>
              </a:rPr>
              <a:t>Outcome, Booster </a:t>
            </a:r>
            <a:r>
              <a:rPr lang="en-US" sz="2800" spc="-40" dirty="0">
                <a:solidFill>
                  <a:srgbClr val="404040"/>
                </a:solidFill>
                <a:latin typeface="Carlito"/>
                <a:cs typeface="Carlito"/>
              </a:rPr>
              <a:t>Version, </a:t>
            </a:r>
            <a:r>
              <a:rPr lang="en-US" sz="2800" spc="-25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(kg),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2015  launches </a:t>
            </a:r>
            <a:r>
              <a:rPr lang="en-US" sz="2800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2800" spc="-2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US" sz="28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land  on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lang="en-US" sz="28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ship.</a:t>
            </a:r>
            <a:endParaRPr lang="en-US" sz="2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There were two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such</a:t>
            </a:r>
            <a:r>
              <a:rPr lang="en-US" sz="28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occurrences.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82732827-9F61-4CD0-A479-D7BA5B7FB9C5}"/>
              </a:ext>
            </a:extLst>
          </p:cNvPr>
          <p:cNvSpPr/>
          <p:nvPr/>
        </p:nvSpPr>
        <p:spPr>
          <a:xfrm>
            <a:off x="135636" y="2630423"/>
            <a:ext cx="7306056" cy="2077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189138" y="1949714"/>
            <a:ext cx="4096473" cy="321384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list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lang="en-US" sz="2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 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between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2010-06-04 and 2017-03-20 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inclusively.</a:t>
            </a:r>
            <a:endParaRPr lang="en-US" sz="2400" dirty="0">
              <a:latin typeface="Carlito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are two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types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lang="en-US" sz="2400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outcomes: drone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ship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pad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sz="2400" dirty="0">
              <a:latin typeface="Carlito"/>
              <a:cs typeface="Carlito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There were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8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lang="en-US" sz="24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total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during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r>
              <a:rPr lang="en-US" sz="24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period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29F57A2-5694-42E9-A005-024BD2D2B263}"/>
              </a:ext>
            </a:extLst>
          </p:cNvPr>
          <p:cNvSpPr/>
          <p:nvPr/>
        </p:nvSpPr>
        <p:spPr>
          <a:xfrm>
            <a:off x="478536" y="2307335"/>
            <a:ext cx="6257544" cy="2398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1895" y="5450409"/>
            <a:ext cx="9091620" cy="639783"/>
          </a:xfrm>
          <a:prstGeom prst="rect">
            <a:avLst/>
          </a:prstGeom>
        </p:spPr>
        <p:txBody>
          <a:bodyPr lIns="91440" tIns="45720" rIns="91440" bIns="45720" anchor="t">
            <a:normAutofit fontScale="62500" lnSpcReduction="20000"/>
          </a:bodyPr>
          <a:lstStyle/>
          <a:p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The left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sz="28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8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map.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The right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sz="2800" spc="-15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Florida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launch  </a:t>
            </a: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since they </a:t>
            </a: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800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US" sz="2800" spc="-65" dirty="0">
                <a:solidFill>
                  <a:srgbClr val="404040"/>
                </a:solidFill>
                <a:latin typeface="Carlito"/>
                <a:cs typeface="Carlito"/>
              </a:rPr>
              <a:t>other.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near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z="2800" spc="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ocean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spc="-370" dirty="0">
                <a:uFill>
                  <a:solidFill>
                    <a:srgbClr val="7D7D7D"/>
                  </a:solidFill>
                </a:uFill>
              </a:rPr>
              <a:t>Launch </a:t>
            </a:r>
            <a:r>
              <a:rPr lang="en-IN" spc="-325" dirty="0">
                <a:uFill>
                  <a:solidFill>
                    <a:srgbClr val="7D7D7D"/>
                  </a:solidFill>
                </a:uFill>
              </a:rPr>
              <a:t>Site</a:t>
            </a:r>
            <a:r>
              <a:rPr lang="en-IN" spc="-45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IN" spc="-305" dirty="0">
                <a:uFill>
                  <a:solidFill>
                    <a:srgbClr val="7D7D7D"/>
                  </a:solidFill>
                </a:uFill>
              </a:rPr>
              <a:t>Locations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D703793-95CC-4914-9410-4F9FFBB923B0}"/>
              </a:ext>
            </a:extLst>
          </p:cNvPr>
          <p:cNvSpPr/>
          <p:nvPr/>
        </p:nvSpPr>
        <p:spPr>
          <a:xfrm>
            <a:off x="611895" y="1621536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185457"/>
            <a:ext cx="9745589" cy="991505"/>
          </a:xfrm>
          <a:prstGeom prst="rect">
            <a:avLst/>
          </a:prstGeom>
        </p:spPr>
        <p:txBody>
          <a:bodyPr lIns="91440" tIns="45720" rIns="91440" bIns="45720" anchor="t">
            <a:normAutofit fontScale="62500" lnSpcReduction="20000"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lang="en-US" sz="2800" spc="-25" dirty="0">
                <a:solidFill>
                  <a:srgbClr val="404040"/>
                </a:solidFill>
                <a:latin typeface="Carlito"/>
                <a:cs typeface="Carlito"/>
              </a:rPr>
              <a:t>Clusters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lang="en-US" sz="28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map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clicked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on </a:t>
            </a: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to display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each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(green icon)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US" sz="28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endParaRPr lang="en-US" sz="2800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US" sz="2800" spc="-15" dirty="0">
                <a:solidFill>
                  <a:srgbClr val="404040"/>
                </a:solidFill>
                <a:latin typeface="Carlito"/>
                <a:cs typeface="Carlito"/>
              </a:rPr>
              <a:t>(red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icon).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In this </a:t>
            </a:r>
            <a:r>
              <a:rPr lang="en-US" sz="2800" spc="-25" dirty="0">
                <a:solidFill>
                  <a:srgbClr val="404040"/>
                </a:solidFill>
                <a:latin typeface="Carlito"/>
                <a:cs typeface="Carlito"/>
              </a:rPr>
              <a:t>example </a:t>
            </a:r>
            <a:r>
              <a:rPr lang="en-US" sz="28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SLC-4E </a:t>
            </a: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shows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4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successful landings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and 6 </a:t>
            </a: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US" sz="28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sz="2800" dirty="0">
              <a:latin typeface="Carlito"/>
              <a:cs typeface="Carlito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spc="-320" dirty="0">
                <a:uFill>
                  <a:solidFill>
                    <a:srgbClr val="7D7D7D"/>
                  </a:solidFill>
                </a:uFill>
              </a:rPr>
              <a:t>Color-Coded </a:t>
            </a:r>
            <a:r>
              <a:rPr lang="en-IN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lang="en-IN" spc="-53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IN" spc="-270" dirty="0">
                <a:uFill>
                  <a:solidFill>
                    <a:srgbClr val="7D7D7D"/>
                  </a:solidFill>
                </a:uFill>
              </a:rPr>
              <a:t>Markers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1EFE217-0F72-4C32-8CFC-23F138D1096B}"/>
              </a:ext>
            </a:extLst>
          </p:cNvPr>
          <p:cNvSpPr/>
          <p:nvPr/>
        </p:nvSpPr>
        <p:spPr>
          <a:xfrm>
            <a:off x="2889504" y="1423912"/>
            <a:ext cx="562051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197032"/>
            <a:ext cx="10121767" cy="1514855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Using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LC-39A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as an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example,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railways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large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part and supply 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transportation.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sites are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highways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human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supply transport. 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sites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close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coasts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far from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cities so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failures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can land in the sea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to 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avoid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rockets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falling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 densely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populated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areas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IN" spc="-505" dirty="0">
                <a:uFill>
                  <a:solidFill>
                    <a:srgbClr val="7D7D7D"/>
                  </a:solidFill>
                </a:uFill>
              </a:rPr>
              <a:t>Key </a:t>
            </a:r>
            <a:r>
              <a:rPr lang="en-IN" spc="-270" dirty="0">
                <a:uFill>
                  <a:solidFill>
                    <a:srgbClr val="7D7D7D"/>
                  </a:solidFill>
                </a:uFill>
              </a:rPr>
              <a:t>Location</a:t>
            </a:r>
            <a:r>
              <a:rPr lang="en-IN" spc="-445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IN" spc="-260" dirty="0">
                <a:uFill>
                  <a:solidFill>
                    <a:srgbClr val="7D7D7D"/>
                  </a:solidFill>
                </a:uFill>
              </a:rPr>
              <a:t>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2A3B6F88-1FFF-406B-A52F-CF7A64149E29}"/>
              </a:ext>
            </a:extLst>
          </p:cNvPr>
          <p:cNvSpPr/>
          <p:nvPr/>
        </p:nvSpPr>
        <p:spPr>
          <a:xfrm>
            <a:off x="1097280" y="1436306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5">
            <a:extLst>
              <a:ext uri="{FF2B5EF4-FFF2-40B4-BE49-F238E27FC236}">
                <a16:creationId xmlns:a16="http://schemas.microsoft.com/office/drawing/2014/main" id="{5AC5EAD3-8D77-43B3-A6AB-9601DB1E33C9}"/>
              </a:ext>
            </a:extLst>
          </p:cNvPr>
          <p:cNvGrpSpPr/>
          <p:nvPr/>
        </p:nvGrpSpPr>
        <p:grpSpPr>
          <a:xfrm>
            <a:off x="1726190" y="3186365"/>
            <a:ext cx="7505700" cy="1562100"/>
            <a:chOff x="2802635" y="3552444"/>
            <a:chExt cx="7505700" cy="1562100"/>
          </a:xfrm>
        </p:grpSpPr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D1F3D5FF-2651-4BD5-BA43-9A58C109CDD5}"/>
                </a:ext>
              </a:extLst>
            </p:cNvPr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64AD18C8-B952-4E62-8C57-4844D809F1BB}"/>
                </a:ext>
              </a:extLst>
            </p:cNvPr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104435"/>
            <a:ext cx="9745589" cy="1072528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distribution of 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old name of  CCAFS SLC-40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lang="en-US" sz="2400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same amount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landings, but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majority of the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name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change. </a:t>
            </a:r>
            <a:r>
              <a:rPr lang="en-US" sz="2400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smallest share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successful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be due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smaller sample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increase in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difficulty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launching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west</a:t>
            </a:r>
            <a:r>
              <a:rPr lang="en-US" sz="24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coast.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pc="-385" dirty="0">
                <a:uFill>
                  <a:solidFill>
                    <a:srgbClr val="7D7D7D"/>
                  </a:solidFill>
                </a:uFill>
              </a:rPr>
              <a:t>Successful </a:t>
            </a:r>
            <a:r>
              <a:rPr lang="en-US" spc="-395" dirty="0">
                <a:uFill>
                  <a:solidFill>
                    <a:srgbClr val="7D7D7D"/>
                  </a:solidFill>
                </a:uFill>
              </a:rPr>
              <a:t>Launches Across </a:t>
            </a:r>
            <a:r>
              <a:rPr lang="en-US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lang="en-US" spc="-42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US" spc="-380" dirty="0">
                <a:uFill>
                  <a:solidFill>
                    <a:srgbClr val="7D7D7D"/>
                  </a:solidFill>
                </a:uFill>
              </a:rPr>
              <a:t>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90112B9-68B2-4F11-B1CE-1721454D7DA6}"/>
              </a:ext>
            </a:extLst>
          </p:cNvPr>
          <p:cNvSpPr/>
          <p:nvPr/>
        </p:nvSpPr>
        <p:spPr>
          <a:xfrm>
            <a:off x="4355591" y="1923288"/>
            <a:ext cx="2570988" cy="2581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49281BB9-4EB3-4857-9195-BAD8EBB3665C}"/>
              </a:ext>
            </a:extLst>
          </p:cNvPr>
          <p:cNvSpPr/>
          <p:nvPr/>
        </p:nvSpPr>
        <p:spPr>
          <a:xfrm>
            <a:off x="8398782" y="2430079"/>
            <a:ext cx="1085087" cy="665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641448" y="1933363"/>
            <a:ext cx="7754073" cy="394657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99995">
              <a:lnSpc>
                <a:spcPct val="100000"/>
              </a:lnSpc>
              <a:spcBef>
                <a:spcPts val="1270"/>
              </a:spcBef>
            </a:pPr>
            <a:r>
              <a:rPr lang="en-US" sz="6500" spc="-20" dirty="0">
                <a:solidFill>
                  <a:schemeClr val="tx1"/>
                </a:solidFill>
                <a:uFill>
                  <a:solidFill>
                    <a:srgbClr val="BB562C"/>
                  </a:solidFill>
                </a:uFill>
                <a:latin typeface="Abadi" panose="020B0604020104020204" pitchFamily="34" charset="0"/>
                <a:cs typeface="Carlito"/>
              </a:rPr>
              <a:t>Background:</a:t>
            </a:r>
            <a:endParaRPr lang="en-US" sz="6500" dirty="0">
              <a:solidFill>
                <a:schemeClr val="tx1"/>
              </a:solidFill>
              <a:latin typeface="Abadi" panose="020B0604020104020204" pitchFamily="34" charset="0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3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Commercial </a:t>
            </a:r>
            <a:r>
              <a:rPr lang="en-US" sz="3800" spc="-1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Space </a:t>
            </a:r>
            <a:r>
              <a:rPr lang="en-US" sz="38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Age </a:t>
            </a:r>
            <a:r>
              <a:rPr lang="en-US" sz="3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is</a:t>
            </a:r>
            <a:r>
              <a:rPr lang="en-US" sz="3800" spc="5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3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Here</a:t>
            </a:r>
            <a:endParaRPr lang="en-US" sz="3800" dirty="0">
              <a:solidFill>
                <a:schemeClr val="tx1"/>
              </a:solidFill>
              <a:latin typeface="Abadi" panose="020B0604020104020204" pitchFamily="34" charset="0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38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Space </a:t>
            </a:r>
            <a:r>
              <a:rPr lang="en-US" sz="3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X </a:t>
            </a:r>
            <a:r>
              <a:rPr lang="en-US" sz="38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has </a:t>
            </a:r>
            <a:r>
              <a:rPr lang="en-US" sz="38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best pricing </a:t>
            </a:r>
            <a:r>
              <a:rPr lang="en-US" sz="38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($62 </a:t>
            </a:r>
            <a:r>
              <a:rPr lang="en-US" sz="3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million </a:t>
            </a:r>
            <a:r>
              <a:rPr lang="en-US" sz="38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vs. </a:t>
            </a:r>
            <a:r>
              <a:rPr lang="en-US" sz="3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$165 million</a:t>
            </a:r>
            <a:r>
              <a:rPr lang="en-US" sz="3800" spc="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3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USD)</a:t>
            </a:r>
            <a:endParaRPr lang="en-US" sz="3800" dirty="0">
              <a:solidFill>
                <a:schemeClr val="tx1"/>
              </a:solidFill>
              <a:latin typeface="Abadi" panose="020B0604020104020204" pitchFamily="34" charset="0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38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Largely </a:t>
            </a:r>
            <a:r>
              <a:rPr lang="en-US" sz="38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due </a:t>
            </a:r>
            <a:r>
              <a:rPr lang="en-US" sz="3800" spc="-3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3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ability </a:t>
            </a:r>
            <a:r>
              <a:rPr lang="en-US" sz="3800" spc="-3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to recover </a:t>
            </a:r>
            <a:r>
              <a:rPr lang="en-US" sz="38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part </a:t>
            </a:r>
            <a:r>
              <a:rPr lang="en-US" sz="380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of </a:t>
            </a:r>
            <a:r>
              <a:rPr lang="en-US" sz="3800" spc="-4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rocket </a:t>
            </a:r>
            <a:r>
              <a:rPr lang="en-US" sz="38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(Stage</a:t>
            </a:r>
            <a:r>
              <a:rPr lang="en-US" sz="3800" spc="13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3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1)</a:t>
            </a:r>
            <a:endParaRPr lang="en-US" sz="3800" dirty="0">
              <a:solidFill>
                <a:schemeClr val="tx1"/>
              </a:solidFill>
              <a:latin typeface="Abadi" panose="020B0604020104020204" pitchFamily="34" charset="0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3800" spc="-1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Space </a:t>
            </a:r>
            <a:r>
              <a:rPr lang="en-US" sz="3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Y </a:t>
            </a:r>
            <a:r>
              <a:rPr lang="en-US" sz="38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wants </a:t>
            </a:r>
            <a:r>
              <a:rPr lang="en-US" sz="3800" spc="-3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38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compete </a:t>
            </a:r>
            <a:r>
              <a:rPr lang="en-US" sz="3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with </a:t>
            </a:r>
            <a:r>
              <a:rPr lang="en-US" sz="3800" spc="-1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Space</a:t>
            </a:r>
            <a:r>
              <a:rPr lang="en-US" sz="3800" spc="6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38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X</a:t>
            </a:r>
            <a:endParaRPr lang="en-US" sz="3800" dirty="0">
              <a:solidFill>
                <a:schemeClr val="tx1"/>
              </a:solidFill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lang="en-US" sz="2500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BB562C"/>
              </a:buClr>
              <a:buFont typeface="Arial"/>
              <a:buChar char="•"/>
            </a:pPr>
            <a:endParaRPr lang="en-US" sz="335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144780" algn="ctr">
              <a:lnSpc>
                <a:spcPct val="100000"/>
              </a:lnSpc>
            </a:pPr>
            <a:r>
              <a:rPr lang="en-US" sz="6000" spc="-20" dirty="0">
                <a:solidFill>
                  <a:schemeClr val="tx1"/>
                </a:solidFill>
                <a:uFill>
                  <a:solidFill>
                    <a:srgbClr val="BB562C"/>
                  </a:solidFill>
                </a:uFill>
                <a:latin typeface="Abadi" panose="020B0604020104020204" pitchFamily="34" charset="0"/>
                <a:cs typeface="Carlito"/>
              </a:rPr>
              <a:t>Problem:</a:t>
            </a:r>
            <a:endParaRPr lang="en-US" sz="6000" dirty="0">
              <a:solidFill>
                <a:schemeClr val="tx1"/>
              </a:solidFill>
              <a:latin typeface="Abadi" panose="020B0604020104020204" pitchFamily="34" charset="0"/>
              <a:cs typeface="Carlito"/>
            </a:endParaRPr>
          </a:p>
          <a:p>
            <a:pPr marL="240665" marR="591185" indent="-240665">
              <a:lnSpc>
                <a:spcPts val="251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3300" spc="-1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Space </a:t>
            </a:r>
            <a:r>
              <a:rPr lang="en-US" sz="33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Y </a:t>
            </a:r>
            <a:r>
              <a:rPr lang="en-US" sz="33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tasks </a:t>
            </a:r>
            <a:r>
              <a:rPr lang="en-US" sz="33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us </a:t>
            </a:r>
            <a:r>
              <a:rPr lang="en-US" sz="3300" spc="-3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US" sz="33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train </a:t>
            </a:r>
            <a:r>
              <a:rPr lang="en-US" sz="33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a machine learning model </a:t>
            </a:r>
            <a:r>
              <a:rPr lang="en-US" sz="3300" spc="-6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to  </a:t>
            </a:r>
            <a:r>
              <a:rPr lang="en-US" sz="3300" spc="-20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predict successful </a:t>
            </a:r>
            <a:r>
              <a:rPr lang="en-US" sz="33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Stage </a:t>
            </a:r>
            <a:r>
              <a:rPr lang="en-US" sz="3300" spc="-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1</a:t>
            </a:r>
            <a:r>
              <a:rPr lang="en-US" sz="3300" spc="4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US" sz="3300" spc="-25" dirty="0">
                <a:solidFill>
                  <a:schemeClr val="tx1"/>
                </a:solidFill>
                <a:latin typeface="Abadi" panose="020B0604020104020204" pitchFamily="34" charset="0"/>
                <a:cs typeface="Carlito"/>
              </a:rPr>
              <a:t>recovery</a:t>
            </a:r>
            <a:endParaRPr lang="en-US" sz="3300" dirty="0">
              <a:solidFill>
                <a:schemeClr val="tx1"/>
              </a:solidFill>
              <a:latin typeface="Abadi" panose="020B0604020104020204" pitchFamily="34" charset="0"/>
              <a:cs typeface="Carlito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616F32DB-9EF8-458D-9505-A7B7B31ABBBA}"/>
              </a:ext>
            </a:extLst>
          </p:cNvPr>
          <p:cNvSpPr/>
          <p:nvPr/>
        </p:nvSpPr>
        <p:spPr>
          <a:xfrm>
            <a:off x="210311" y="1504710"/>
            <a:ext cx="4280666" cy="49225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93134" y="5359077"/>
            <a:ext cx="9792476" cy="81788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KSC LC-39A has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800" spc="-10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US" sz="2800" spc="-40" dirty="0">
                <a:solidFill>
                  <a:srgbClr val="404040"/>
                </a:solidFill>
                <a:latin typeface="Carlito"/>
                <a:cs typeface="Carlito"/>
              </a:rPr>
              <a:t>rate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10 </a:t>
            </a:r>
            <a:r>
              <a:rPr lang="en-US" sz="28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landings and 3 </a:t>
            </a:r>
            <a:r>
              <a:rPr lang="en-US" sz="2800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US" sz="28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US" sz="28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pc="-285" dirty="0">
                <a:uFill>
                  <a:solidFill>
                    <a:srgbClr val="7D7D7D"/>
                  </a:solidFill>
                </a:uFill>
              </a:rPr>
              <a:t>Highest </a:t>
            </a:r>
            <a:r>
              <a:rPr lang="en-US" spc="-520" dirty="0">
                <a:uFill>
                  <a:solidFill>
                    <a:srgbClr val="7D7D7D"/>
                  </a:solidFill>
                </a:uFill>
              </a:rPr>
              <a:t>Success </a:t>
            </a:r>
            <a:r>
              <a:rPr lang="en-US" spc="-395" dirty="0">
                <a:uFill>
                  <a:solidFill>
                    <a:srgbClr val="7D7D7D"/>
                  </a:solidFill>
                </a:uFill>
              </a:rPr>
              <a:t>Rate </a:t>
            </a:r>
            <a:r>
              <a:rPr lang="en-US" spc="-370" dirty="0">
                <a:uFill>
                  <a:solidFill>
                    <a:srgbClr val="7D7D7D"/>
                  </a:solidFill>
                </a:uFill>
              </a:rPr>
              <a:t>Launch</a:t>
            </a:r>
            <a:r>
              <a:rPr lang="en-US" spc="-400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US" spc="-325" dirty="0">
                <a:uFill>
                  <a:solidFill>
                    <a:srgbClr val="7D7D7D"/>
                  </a:solidFill>
                </a:uFill>
              </a:rPr>
              <a:t>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49BB864-F536-4E2B-82C9-FB723BC4C432}"/>
              </a:ext>
            </a:extLst>
          </p:cNvPr>
          <p:cNvSpPr/>
          <p:nvPr/>
        </p:nvSpPr>
        <p:spPr>
          <a:xfrm>
            <a:off x="4811267" y="2243327"/>
            <a:ext cx="2570988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20ECF994-0DFA-4ADC-A556-F11F6C967CBF}"/>
              </a:ext>
            </a:extLst>
          </p:cNvPr>
          <p:cNvSpPr/>
          <p:nvPr/>
        </p:nvSpPr>
        <p:spPr>
          <a:xfrm>
            <a:off x="1038267" y="1973752"/>
            <a:ext cx="3582926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7DC938B9-49B8-40B2-BD89-1CCE5CCF1932}"/>
              </a:ext>
            </a:extLst>
          </p:cNvPr>
          <p:cNvSpPr/>
          <p:nvPr/>
        </p:nvSpPr>
        <p:spPr>
          <a:xfrm>
            <a:off x="8714772" y="2124455"/>
            <a:ext cx="324611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0480" y="4892450"/>
            <a:ext cx="10414662" cy="1230557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spc="-5" dirty="0" err="1">
                <a:solidFill>
                  <a:srgbClr val="404040"/>
                </a:solidFill>
                <a:latin typeface="Carlito"/>
                <a:cs typeface="Carlito"/>
              </a:rPr>
              <a:t>Plotly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 dashboard has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selector. </a:t>
            </a:r>
            <a:r>
              <a:rPr lang="en-US" sz="2400" spc="-65" dirty="0">
                <a:solidFill>
                  <a:srgbClr val="404040"/>
                </a:solidFill>
                <a:latin typeface="Carlito"/>
                <a:cs typeface="Carlito"/>
              </a:rPr>
              <a:t>However,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0-10000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instead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max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15600.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Class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 and 0 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failure.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plot also  accounts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category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 color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and number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point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size.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this 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particular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0-6000,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interestingly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are two failed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with payloads of 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zero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US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pc="-385" dirty="0"/>
              <a:t>Payload </a:t>
            </a:r>
            <a:r>
              <a:rPr lang="en-US" spc="-390" dirty="0"/>
              <a:t>Mass </a:t>
            </a:r>
            <a:r>
              <a:rPr lang="en-US" spc="-365" dirty="0"/>
              <a:t>vs. </a:t>
            </a:r>
            <a:r>
              <a:rPr lang="en-US" spc="-520" dirty="0"/>
              <a:t>Success </a:t>
            </a:r>
            <a:r>
              <a:rPr lang="en-US" spc="-365" dirty="0"/>
              <a:t>vs. </a:t>
            </a:r>
            <a:r>
              <a:rPr lang="en-US" spc="-270" dirty="0"/>
              <a:t>Booster  </a:t>
            </a:r>
            <a:r>
              <a:rPr lang="en-US" spc="-330" dirty="0">
                <a:uFill>
                  <a:solidFill>
                    <a:srgbClr val="7D7D7D"/>
                  </a:solidFill>
                </a:uFill>
              </a:rPr>
              <a:t>Version</a:t>
            </a:r>
            <a:r>
              <a:rPr lang="en-US" spc="-409" dirty="0">
                <a:uFill>
                  <a:solidFill>
                    <a:srgbClr val="7D7D7D"/>
                  </a:solidFill>
                </a:uFill>
              </a:rPr>
              <a:t> </a:t>
            </a:r>
            <a:r>
              <a:rPr lang="en-US" spc="-330" dirty="0">
                <a:uFill>
                  <a:solidFill>
                    <a:srgbClr val="7D7D7D"/>
                  </a:solidFill>
                </a:uFill>
              </a:rPr>
              <a:t>Category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F9F9D52-01F3-4F49-849B-7ABE0F9B2D7F}"/>
              </a:ext>
            </a:extLst>
          </p:cNvPr>
          <p:cNvSpPr/>
          <p:nvPr/>
        </p:nvSpPr>
        <p:spPr>
          <a:xfrm>
            <a:off x="311977" y="1499291"/>
            <a:ext cx="11568046" cy="2981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86137" y="4795603"/>
            <a:ext cx="11574683" cy="16316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US" sz="2400" spc="-5" dirty="0">
                <a:latin typeface="Carlito"/>
                <a:cs typeface="Carlito"/>
              </a:rPr>
              <a:t>All models had virtually the </a:t>
            </a:r>
            <a:r>
              <a:rPr lang="en-US" sz="2400" spc="-10" dirty="0">
                <a:latin typeface="Carlito"/>
                <a:cs typeface="Carlito"/>
              </a:rPr>
              <a:t>same </a:t>
            </a:r>
            <a:r>
              <a:rPr lang="en-US" sz="2400" spc="-20" dirty="0">
                <a:latin typeface="Carlito"/>
                <a:cs typeface="Carlito"/>
              </a:rPr>
              <a:t>accuracy </a:t>
            </a:r>
            <a:r>
              <a:rPr lang="en-US" sz="2400" spc="-5" dirty="0">
                <a:latin typeface="Carlito"/>
                <a:cs typeface="Carlito"/>
              </a:rPr>
              <a:t>on the </a:t>
            </a:r>
            <a:r>
              <a:rPr lang="en-US" sz="2400" spc="-20" dirty="0">
                <a:latin typeface="Carlito"/>
                <a:cs typeface="Carlito"/>
              </a:rPr>
              <a:t>test set </a:t>
            </a:r>
            <a:r>
              <a:rPr lang="en-US" sz="2400" spc="-15" dirty="0">
                <a:latin typeface="Carlito"/>
                <a:cs typeface="Carlito"/>
              </a:rPr>
              <a:t>at </a:t>
            </a:r>
            <a:r>
              <a:rPr lang="en-US" sz="2400" spc="-20" dirty="0">
                <a:latin typeface="Carlito"/>
                <a:cs typeface="Carlito"/>
              </a:rPr>
              <a:t>83.33% </a:t>
            </a:r>
            <a:r>
              <a:rPr lang="en-US" sz="2400" spc="-45" dirty="0">
                <a:latin typeface="Carlito"/>
                <a:cs typeface="Carlito"/>
              </a:rPr>
              <a:t>accuracy.  </a:t>
            </a:r>
            <a:r>
              <a:rPr lang="en-US" sz="2400" dirty="0">
                <a:latin typeface="Carlito"/>
                <a:cs typeface="Carlito"/>
              </a:rPr>
              <a:t>It </a:t>
            </a:r>
            <a:r>
              <a:rPr lang="en-US" sz="2400" spc="-5" dirty="0">
                <a:latin typeface="Carlito"/>
                <a:cs typeface="Carlito"/>
              </a:rPr>
              <a:t>should be </a:t>
            </a:r>
            <a:r>
              <a:rPr lang="en-US" sz="2400" spc="-15" dirty="0">
                <a:latin typeface="Carlito"/>
                <a:cs typeface="Carlito"/>
              </a:rPr>
              <a:t>noted </a:t>
            </a:r>
            <a:r>
              <a:rPr lang="en-US" sz="2400" spc="-10" dirty="0">
                <a:latin typeface="Carlito"/>
                <a:cs typeface="Carlito"/>
              </a:rPr>
              <a:t>that </a:t>
            </a:r>
            <a:r>
              <a:rPr lang="en-US" sz="2400" spc="-20" dirty="0">
                <a:latin typeface="Carlito"/>
                <a:cs typeface="Carlito"/>
              </a:rPr>
              <a:t>test size </a:t>
            </a:r>
            <a:r>
              <a:rPr lang="en-US" sz="2400" dirty="0">
                <a:latin typeface="Carlito"/>
                <a:cs typeface="Carlito"/>
              </a:rPr>
              <a:t>is </a:t>
            </a:r>
            <a:r>
              <a:rPr lang="en-US" sz="2400" spc="-5" dirty="0">
                <a:latin typeface="Carlito"/>
                <a:cs typeface="Carlito"/>
              </a:rPr>
              <a:t>small </a:t>
            </a:r>
            <a:r>
              <a:rPr lang="en-US" sz="2400" spc="-15" dirty="0">
                <a:latin typeface="Carlito"/>
                <a:cs typeface="Carlito"/>
              </a:rPr>
              <a:t>at </a:t>
            </a:r>
            <a:r>
              <a:rPr lang="en-US" sz="2400" spc="-5" dirty="0">
                <a:latin typeface="Carlito"/>
                <a:cs typeface="Carlito"/>
              </a:rPr>
              <a:t>only </a:t>
            </a:r>
            <a:r>
              <a:rPr lang="en-US" sz="2400" spc="-10" dirty="0">
                <a:latin typeface="Carlito"/>
                <a:cs typeface="Carlito"/>
              </a:rPr>
              <a:t>sample </a:t>
            </a:r>
            <a:r>
              <a:rPr lang="en-US" sz="2400" spc="-20" dirty="0">
                <a:latin typeface="Carlito"/>
                <a:cs typeface="Carlito"/>
              </a:rPr>
              <a:t>size </a:t>
            </a:r>
            <a:r>
              <a:rPr lang="en-US" sz="2400" spc="-5" dirty="0">
                <a:latin typeface="Carlito"/>
                <a:cs typeface="Carlito"/>
              </a:rPr>
              <a:t>of</a:t>
            </a:r>
            <a:r>
              <a:rPr lang="en-US" sz="2400" spc="-204" dirty="0">
                <a:latin typeface="Carlito"/>
                <a:cs typeface="Carlito"/>
              </a:rPr>
              <a:t> </a:t>
            </a:r>
            <a:r>
              <a:rPr lang="en-US" sz="2400" spc="-10" dirty="0">
                <a:latin typeface="Carlito"/>
                <a:cs typeface="Carlito"/>
              </a:rPr>
              <a:t>18.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US" sz="2400" spc="-5" dirty="0">
                <a:latin typeface="Carlito"/>
                <a:cs typeface="Carlito"/>
              </a:rPr>
              <a:t>This </a:t>
            </a:r>
            <a:r>
              <a:rPr lang="en-US" sz="2400" spc="-20" dirty="0">
                <a:latin typeface="Carlito"/>
                <a:cs typeface="Carlito"/>
              </a:rPr>
              <a:t>can cause large variance </a:t>
            </a:r>
            <a:r>
              <a:rPr lang="en-US" sz="2400" dirty="0">
                <a:latin typeface="Carlito"/>
                <a:cs typeface="Carlito"/>
              </a:rPr>
              <a:t>in </a:t>
            </a:r>
            <a:r>
              <a:rPr lang="en-US" sz="2400" spc="-20" dirty="0">
                <a:latin typeface="Carlito"/>
                <a:cs typeface="Carlito"/>
              </a:rPr>
              <a:t>accuracy results, </a:t>
            </a:r>
            <a:r>
              <a:rPr lang="en-US" sz="2400" spc="-15" dirty="0">
                <a:latin typeface="Carlito"/>
                <a:cs typeface="Carlito"/>
              </a:rPr>
              <a:t>such </a:t>
            </a:r>
            <a:r>
              <a:rPr lang="en-US" sz="2400" spc="-5" dirty="0">
                <a:latin typeface="Carlito"/>
                <a:cs typeface="Carlito"/>
              </a:rPr>
              <a:t>as those in </a:t>
            </a:r>
            <a:r>
              <a:rPr lang="en-US" sz="2400" spc="-15" dirty="0">
                <a:latin typeface="Carlito"/>
                <a:cs typeface="Carlito"/>
              </a:rPr>
              <a:t>Decision </a:t>
            </a:r>
            <a:r>
              <a:rPr lang="en-US" sz="2400" spc="-65" dirty="0">
                <a:latin typeface="Carlito"/>
                <a:cs typeface="Carlito"/>
              </a:rPr>
              <a:t>Tree </a:t>
            </a:r>
            <a:r>
              <a:rPr lang="en-US" sz="2400" spc="-10" dirty="0">
                <a:latin typeface="Carlito"/>
                <a:cs typeface="Carlito"/>
              </a:rPr>
              <a:t>Classifier </a:t>
            </a:r>
            <a:r>
              <a:rPr lang="en-US" sz="2400" spc="-5" dirty="0">
                <a:latin typeface="Carlito"/>
                <a:cs typeface="Carlito"/>
              </a:rPr>
              <a:t>model in </a:t>
            </a:r>
            <a:r>
              <a:rPr lang="en-US" sz="2400" spc="-25" dirty="0">
                <a:latin typeface="Carlito"/>
                <a:cs typeface="Carlito"/>
              </a:rPr>
              <a:t>repeated</a:t>
            </a:r>
            <a:r>
              <a:rPr lang="en-US" sz="2400" spc="60" dirty="0">
                <a:latin typeface="Carlito"/>
                <a:cs typeface="Carlito"/>
              </a:rPr>
              <a:t> </a:t>
            </a:r>
            <a:r>
              <a:rPr lang="en-US" sz="2400" spc="-15" dirty="0">
                <a:latin typeface="Carlito"/>
                <a:cs typeface="Carlito"/>
              </a:rPr>
              <a:t>runs.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US" sz="2400" spc="-55" dirty="0">
                <a:latin typeface="Carlito"/>
                <a:cs typeface="Carlito"/>
              </a:rPr>
              <a:t>We </a:t>
            </a:r>
            <a:r>
              <a:rPr lang="en-US" sz="2400" spc="-20" dirty="0">
                <a:latin typeface="Carlito"/>
                <a:cs typeface="Carlito"/>
              </a:rPr>
              <a:t>likely </a:t>
            </a:r>
            <a:r>
              <a:rPr lang="en-US" sz="2400" spc="-15" dirty="0">
                <a:latin typeface="Carlito"/>
                <a:cs typeface="Carlito"/>
              </a:rPr>
              <a:t>need </a:t>
            </a:r>
            <a:r>
              <a:rPr lang="en-US" sz="2400" spc="-25" dirty="0">
                <a:latin typeface="Carlito"/>
                <a:cs typeface="Carlito"/>
              </a:rPr>
              <a:t>more data </a:t>
            </a:r>
            <a:r>
              <a:rPr lang="en-US" sz="2400" spc="-15" dirty="0">
                <a:latin typeface="Carlito"/>
                <a:cs typeface="Carlito"/>
              </a:rPr>
              <a:t>to </a:t>
            </a:r>
            <a:r>
              <a:rPr lang="en-US" sz="2400" spc="-20" dirty="0">
                <a:latin typeface="Carlito"/>
                <a:cs typeface="Carlito"/>
              </a:rPr>
              <a:t>determine </a:t>
            </a:r>
            <a:r>
              <a:rPr lang="en-US" sz="2400" spc="-5" dirty="0">
                <a:latin typeface="Carlito"/>
                <a:cs typeface="Carlito"/>
              </a:rPr>
              <a:t>the </a:t>
            </a:r>
            <a:r>
              <a:rPr lang="en-US" sz="2400" spc="-20" dirty="0">
                <a:latin typeface="Carlito"/>
                <a:cs typeface="Carlito"/>
              </a:rPr>
              <a:t>best</a:t>
            </a:r>
            <a:r>
              <a:rPr lang="en-US" sz="2400" spc="114" dirty="0">
                <a:latin typeface="Carlito"/>
                <a:cs typeface="Carlito"/>
              </a:rPr>
              <a:t> </a:t>
            </a:r>
            <a:r>
              <a:rPr lang="en-US" sz="2400" spc="-15" dirty="0">
                <a:latin typeface="Carlito"/>
                <a:cs typeface="Carlito"/>
              </a:rPr>
              <a:t>model</a:t>
            </a: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C864E3B3-E52C-4782-8839-F17407D9B742}"/>
              </a:ext>
            </a:extLst>
          </p:cNvPr>
          <p:cNvSpPr/>
          <p:nvPr/>
        </p:nvSpPr>
        <p:spPr>
          <a:xfrm>
            <a:off x="3086100" y="1207008"/>
            <a:ext cx="5076444" cy="333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5746D9A0-FB64-4207-832E-42B3BF6CEF9D}"/>
              </a:ext>
            </a:extLst>
          </p:cNvPr>
          <p:cNvSpPr/>
          <p:nvPr/>
        </p:nvSpPr>
        <p:spPr>
          <a:xfrm>
            <a:off x="3191179" y="1428168"/>
            <a:ext cx="4541520" cy="3453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9D68B-ABDE-4013-A445-499C5AF3E57A}"/>
              </a:ext>
            </a:extLst>
          </p:cNvPr>
          <p:cNvSpPr txBox="1"/>
          <p:nvPr/>
        </p:nvSpPr>
        <p:spPr>
          <a:xfrm>
            <a:off x="560124" y="4916862"/>
            <a:ext cx="10706582" cy="1636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lang="en-US" sz="1800" spc="-5" dirty="0">
                <a:latin typeface="Carlito"/>
                <a:cs typeface="Carlito"/>
              </a:rPr>
              <a:t>Since </a:t>
            </a:r>
            <a:r>
              <a:rPr lang="en-US" sz="1800" dirty="0">
                <a:latin typeface="Carlito"/>
                <a:cs typeface="Carlito"/>
              </a:rPr>
              <a:t>all </a:t>
            </a:r>
            <a:r>
              <a:rPr lang="en-US" sz="1800" spc="-5" dirty="0">
                <a:latin typeface="Carlito"/>
                <a:cs typeface="Carlito"/>
              </a:rPr>
              <a:t>models </a:t>
            </a:r>
            <a:r>
              <a:rPr lang="en-US" sz="1800" spc="-25" dirty="0">
                <a:latin typeface="Carlito"/>
                <a:cs typeface="Carlito"/>
              </a:rPr>
              <a:t>performed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10" dirty="0">
                <a:latin typeface="Carlito"/>
                <a:cs typeface="Carlito"/>
              </a:rPr>
              <a:t>same </a:t>
            </a:r>
            <a:r>
              <a:rPr lang="en-US" sz="1800" spc="-25" dirty="0">
                <a:latin typeface="Carlito"/>
                <a:cs typeface="Carlito"/>
              </a:rPr>
              <a:t>for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20" dirty="0">
                <a:latin typeface="Carlito"/>
                <a:cs typeface="Carlito"/>
              </a:rPr>
              <a:t>test set,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20" dirty="0">
                <a:latin typeface="Carlito"/>
                <a:cs typeface="Carlito"/>
              </a:rPr>
              <a:t>confusion </a:t>
            </a:r>
            <a:r>
              <a:rPr lang="en-US" sz="1800" spc="-10" dirty="0">
                <a:latin typeface="Carlito"/>
                <a:cs typeface="Carlito"/>
              </a:rPr>
              <a:t>matrix is </a:t>
            </a: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10" dirty="0">
                <a:latin typeface="Carlito"/>
                <a:cs typeface="Carlito"/>
              </a:rPr>
              <a:t>same </a:t>
            </a:r>
            <a:r>
              <a:rPr lang="en-US" sz="1800" spc="-20" dirty="0">
                <a:latin typeface="Carlito"/>
                <a:cs typeface="Carlito"/>
              </a:rPr>
              <a:t>across </a:t>
            </a:r>
            <a:r>
              <a:rPr lang="en-US" sz="1800" dirty="0">
                <a:latin typeface="Carlito"/>
                <a:cs typeface="Carlito"/>
              </a:rPr>
              <a:t>all </a:t>
            </a:r>
            <a:r>
              <a:rPr lang="en-US" sz="1800" spc="-5" dirty="0">
                <a:latin typeface="Carlito"/>
                <a:cs typeface="Carlito"/>
              </a:rPr>
              <a:t>models.  The </a:t>
            </a:r>
            <a:r>
              <a:rPr lang="en-US" sz="1800" spc="-15" dirty="0">
                <a:latin typeface="Carlito"/>
                <a:cs typeface="Carlito"/>
              </a:rPr>
              <a:t>models </a:t>
            </a:r>
            <a:r>
              <a:rPr lang="en-US" sz="1800" spc="-20" dirty="0">
                <a:latin typeface="Carlito"/>
                <a:cs typeface="Carlito"/>
              </a:rPr>
              <a:t>predicted </a:t>
            </a:r>
            <a:r>
              <a:rPr lang="en-US" sz="1800" spc="-5" dirty="0">
                <a:latin typeface="Carlito"/>
                <a:cs typeface="Carlito"/>
              </a:rPr>
              <a:t>12 </a:t>
            </a:r>
            <a:r>
              <a:rPr lang="en-US" sz="1800" spc="-20" dirty="0">
                <a:latin typeface="Carlito"/>
                <a:cs typeface="Carlito"/>
              </a:rPr>
              <a:t>successful </a:t>
            </a:r>
            <a:r>
              <a:rPr lang="en-US" sz="1800" spc="-10" dirty="0">
                <a:latin typeface="Carlito"/>
                <a:cs typeface="Carlito"/>
              </a:rPr>
              <a:t>landings </a:t>
            </a:r>
            <a:r>
              <a:rPr lang="en-US" sz="1800" spc="-5" dirty="0">
                <a:latin typeface="Carlito"/>
                <a:cs typeface="Carlito"/>
              </a:rPr>
              <a:t>when the true label</a:t>
            </a:r>
            <a:r>
              <a:rPr lang="en-US" sz="1800" spc="275" dirty="0">
                <a:latin typeface="Carlito"/>
                <a:cs typeface="Carlito"/>
              </a:rPr>
              <a:t> </a:t>
            </a:r>
            <a:r>
              <a:rPr lang="en-US" sz="1800" spc="-20" dirty="0">
                <a:latin typeface="Carlito"/>
                <a:cs typeface="Carlito"/>
              </a:rPr>
              <a:t>was successful </a:t>
            </a:r>
            <a:r>
              <a:rPr lang="en-US" sz="1800" spc="-10" dirty="0">
                <a:latin typeface="Carlito"/>
                <a:cs typeface="Carlito"/>
              </a:rPr>
              <a:t>landing.</a:t>
            </a:r>
            <a:endParaRPr lang="en-US" sz="1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15" dirty="0">
                <a:latin typeface="Carlito"/>
                <a:cs typeface="Carlito"/>
              </a:rPr>
              <a:t>models </a:t>
            </a:r>
            <a:r>
              <a:rPr lang="en-US" sz="1800" spc="-20" dirty="0">
                <a:latin typeface="Carlito"/>
                <a:cs typeface="Carlito"/>
              </a:rPr>
              <a:t>predicted </a:t>
            </a:r>
            <a:r>
              <a:rPr lang="en-US" sz="1800" spc="-5" dirty="0">
                <a:latin typeface="Carlito"/>
                <a:cs typeface="Carlito"/>
              </a:rPr>
              <a:t>3 </a:t>
            </a:r>
            <a:r>
              <a:rPr lang="en-US" sz="1800" spc="-20" dirty="0">
                <a:latin typeface="Carlito"/>
                <a:cs typeface="Carlito"/>
              </a:rPr>
              <a:t>unsuccessful </a:t>
            </a:r>
            <a:r>
              <a:rPr lang="en-US" sz="1800" spc="-10" dirty="0">
                <a:latin typeface="Carlito"/>
                <a:cs typeface="Carlito"/>
              </a:rPr>
              <a:t>landings </a:t>
            </a:r>
            <a:r>
              <a:rPr lang="en-US" sz="1800" spc="-5" dirty="0">
                <a:latin typeface="Carlito"/>
                <a:cs typeface="Carlito"/>
              </a:rPr>
              <a:t>when the true label </a:t>
            </a:r>
            <a:r>
              <a:rPr lang="en-US" sz="1800" spc="-15" dirty="0">
                <a:latin typeface="Carlito"/>
                <a:cs typeface="Carlito"/>
              </a:rPr>
              <a:t>was </a:t>
            </a:r>
            <a:r>
              <a:rPr lang="en-US" sz="1800" spc="-20" dirty="0">
                <a:latin typeface="Carlito"/>
                <a:cs typeface="Carlito"/>
              </a:rPr>
              <a:t>unsuccessful</a:t>
            </a:r>
            <a:r>
              <a:rPr lang="en-US" sz="1800" spc="140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landing.</a:t>
            </a:r>
            <a:endParaRPr lang="en-US" sz="1800" dirty="0"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US" sz="1800" spc="-5" dirty="0">
                <a:latin typeface="Carlito"/>
                <a:cs typeface="Carlito"/>
              </a:rPr>
              <a:t>The </a:t>
            </a:r>
            <a:r>
              <a:rPr lang="en-US" sz="1800" spc="-15" dirty="0">
                <a:latin typeface="Carlito"/>
                <a:cs typeface="Carlito"/>
              </a:rPr>
              <a:t>models </a:t>
            </a:r>
            <a:r>
              <a:rPr lang="en-US" sz="1800" spc="-20" dirty="0">
                <a:latin typeface="Carlito"/>
                <a:cs typeface="Carlito"/>
              </a:rPr>
              <a:t>predicted </a:t>
            </a:r>
            <a:r>
              <a:rPr lang="en-US" sz="1800" spc="-5" dirty="0">
                <a:latin typeface="Carlito"/>
                <a:cs typeface="Carlito"/>
              </a:rPr>
              <a:t>3 </a:t>
            </a:r>
            <a:r>
              <a:rPr lang="en-US" sz="1800" spc="-20" dirty="0">
                <a:latin typeface="Carlito"/>
                <a:cs typeface="Carlito"/>
              </a:rPr>
              <a:t>successful </a:t>
            </a:r>
            <a:r>
              <a:rPr lang="en-US" sz="1800" spc="-10" dirty="0">
                <a:latin typeface="Carlito"/>
                <a:cs typeface="Carlito"/>
              </a:rPr>
              <a:t>landings </a:t>
            </a:r>
            <a:r>
              <a:rPr lang="en-US" sz="1800" spc="-5" dirty="0">
                <a:latin typeface="Carlito"/>
                <a:cs typeface="Carlito"/>
              </a:rPr>
              <a:t>when the true label </a:t>
            </a:r>
            <a:r>
              <a:rPr lang="en-US" sz="1800" spc="-20" dirty="0">
                <a:latin typeface="Carlito"/>
                <a:cs typeface="Carlito"/>
              </a:rPr>
              <a:t>was unsuccessful </a:t>
            </a:r>
            <a:r>
              <a:rPr lang="en-US" sz="1800" spc="-10" dirty="0">
                <a:latin typeface="Carlito"/>
                <a:cs typeface="Carlito"/>
              </a:rPr>
              <a:t>landings </a:t>
            </a:r>
            <a:r>
              <a:rPr lang="en-US" sz="1800" spc="-20" dirty="0">
                <a:latin typeface="Carlito"/>
                <a:cs typeface="Carlito"/>
              </a:rPr>
              <a:t>(false positives).  </a:t>
            </a:r>
            <a:r>
              <a:rPr lang="en-US" sz="1800" spc="-15" dirty="0">
                <a:latin typeface="Carlito"/>
                <a:cs typeface="Carlito"/>
              </a:rPr>
              <a:t>Our </a:t>
            </a:r>
            <a:r>
              <a:rPr lang="en-US" sz="1800" spc="-5" dirty="0">
                <a:latin typeface="Carlito"/>
                <a:cs typeface="Carlito"/>
              </a:rPr>
              <a:t>models </a:t>
            </a:r>
            <a:r>
              <a:rPr lang="en-US" sz="1800" spc="-20" dirty="0">
                <a:latin typeface="Carlito"/>
                <a:cs typeface="Carlito"/>
              </a:rPr>
              <a:t>over predict successful</a:t>
            </a:r>
            <a:r>
              <a:rPr lang="en-US" sz="1800" spc="130" dirty="0">
                <a:latin typeface="Carlito"/>
                <a:cs typeface="Carlito"/>
              </a:rPr>
              <a:t> </a:t>
            </a:r>
            <a:r>
              <a:rPr lang="en-US" sz="1800" spc="-10" dirty="0">
                <a:latin typeface="Carlito"/>
                <a:cs typeface="Carlito"/>
              </a:rPr>
              <a:t>landings.</a:t>
            </a:r>
            <a:endParaRPr lang="en-US" sz="1800" dirty="0">
              <a:latin typeface="Carlito"/>
              <a:cs typeface="Carli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C3E5F-D438-4045-83AE-14F41A890365}"/>
              </a:ext>
            </a:extLst>
          </p:cNvPr>
          <p:cNvSpPr txBox="1"/>
          <p:nvPr/>
        </p:nvSpPr>
        <p:spPr>
          <a:xfrm>
            <a:off x="8791454" y="2967335"/>
            <a:ext cx="25898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1800" spc="-15" dirty="0">
                <a:latin typeface="Carlito"/>
                <a:cs typeface="Carlito"/>
              </a:rPr>
              <a:t>Correct predictions are  </a:t>
            </a:r>
            <a:r>
              <a:rPr lang="en-US" sz="1800" spc="-5" dirty="0">
                <a:latin typeface="Carlito"/>
                <a:cs typeface="Carlito"/>
              </a:rPr>
              <a:t>on </a:t>
            </a:r>
            <a:r>
              <a:rPr lang="en-US" sz="1800" dirty="0">
                <a:latin typeface="Carlito"/>
                <a:cs typeface="Carlito"/>
              </a:rPr>
              <a:t>a </a:t>
            </a:r>
            <a:r>
              <a:rPr lang="en-US" sz="1800" spc="-10" dirty="0">
                <a:latin typeface="Carlito"/>
                <a:cs typeface="Carlito"/>
              </a:rPr>
              <a:t>diagonal </a:t>
            </a:r>
            <a:r>
              <a:rPr lang="en-US" sz="1800" spc="-20" dirty="0">
                <a:latin typeface="Carlito"/>
                <a:cs typeface="Carlito"/>
              </a:rPr>
              <a:t>from </a:t>
            </a:r>
            <a:r>
              <a:rPr lang="en-US" sz="1800" spc="-15" dirty="0">
                <a:latin typeface="Carlito"/>
                <a:cs typeface="Carlito"/>
              </a:rPr>
              <a:t>top  </a:t>
            </a:r>
            <a:r>
              <a:rPr lang="en-US" sz="1800" spc="-5" dirty="0">
                <a:latin typeface="Carlito"/>
                <a:cs typeface="Carlito"/>
              </a:rPr>
              <a:t>left </a:t>
            </a:r>
            <a:r>
              <a:rPr lang="en-US" sz="1800" spc="-15" dirty="0">
                <a:latin typeface="Carlito"/>
                <a:cs typeface="Carlito"/>
              </a:rPr>
              <a:t>to </a:t>
            </a:r>
            <a:r>
              <a:rPr lang="en-US" sz="1800" spc="-20" dirty="0">
                <a:latin typeface="Carlito"/>
                <a:cs typeface="Carlito"/>
              </a:rPr>
              <a:t>bottom</a:t>
            </a:r>
            <a:r>
              <a:rPr lang="en-US" sz="1800" spc="-80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right.</a:t>
            </a:r>
            <a:endParaRPr lang="en-US" sz="1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69265" indent="-457200">
              <a:lnSpc>
                <a:spcPct val="100000"/>
              </a:lnSpc>
              <a:spcBef>
                <a:spcPts val="490"/>
              </a:spcBef>
              <a:tabLst>
                <a:tab pos="196215" algn="l"/>
              </a:tabLst>
            </a:pPr>
            <a:r>
              <a:rPr lang="en-US" sz="2400" dirty="0">
                <a:latin typeface="Carlito"/>
                <a:cs typeface="Carlito"/>
              </a:rPr>
              <a:t>Our </a:t>
            </a:r>
            <a:r>
              <a:rPr lang="en-US" sz="2400" spc="-5" dirty="0">
                <a:latin typeface="Carlito"/>
                <a:cs typeface="Carlito"/>
              </a:rPr>
              <a:t>task: </a:t>
            </a:r>
            <a:r>
              <a:rPr lang="en-US" sz="2400" spc="-20" dirty="0">
                <a:latin typeface="Carlito"/>
                <a:cs typeface="Carlito"/>
              </a:rPr>
              <a:t>to develop </a:t>
            </a:r>
            <a:r>
              <a:rPr lang="en-US" sz="2400" dirty="0">
                <a:latin typeface="Carlito"/>
                <a:cs typeface="Carlito"/>
              </a:rPr>
              <a:t>a machine learning model </a:t>
            </a:r>
            <a:r>
              <a:rPr lang="en-US" sz="2400" spc="-25" dirty="0">
                <a:latin typeface="Carlito"/>
                <a:cs typeface="Carlito"/>
              </a:rPr>
              <a:t>for </a:t>
            </a:r>
            <a:r>
              <a:rPr lang="en-US" sz="2400" dirty="0">
                <a:latin typeface="Carlito"/>
                <a:cs typeface="Carlito"/>
              </a:rPr>
              <a:t>Space Y who </a:t>
            </a:r>
            <a:r>
              <a:rPr lang="en-US" sz="2400" spc="-20" dirty="0">
                <a:latin typeface="Carlito"/>
                <a:cs typeface="Carlito"/>
              </a:rPr>
              <a:t>wants to </a:t>
            </a:r>
            <a:r>
              <a:rPr lang="en-US" sz="2400" spc="-5" dirty="0">
                <a:latin typeface="Carlito"/>
                <a:cs typeface="Carlito"/>
              </a:rPr>
              <a:t>bid </a:t>
            </a:r>
            <a:r>
              <a:rPr lang="en-US" sz="2400" spc="-20" dirty="0">
                <a:latin typeface="Carlito"/>
                <a:cs typeface="Carlito"/>
              </a:rPr>
              <a:t>against</a:t>
            </a:r>
            <a:r>
              <a:rPr lang="en-US" sz="2400" spc="-70" dirty="0">
                <a:latin typeface="Carlito"/>
                <a:cs typeface="Carlito"/>
              </a:rPr>
              <a:t> </a:t>
            </a:r>
            <a:r>
              <a:rPr lang="en-US" sz="2400" dirty="0">
                <a:latin typeface="Carlito"/>
                <a:cs typeface="Carlito"/>
              </a:rPr>
              <a:t>SpaceX</a:t>
            </a:r>
          </a:p>
          <a:p>
            <a:pPr marL="469265" indent="-457200">
              <a:lnSpc>
                <a:spcPct val="100000"/>
              </a:lnSpc>
              <a:spcBef>
                <a:spcPts val="395"/>
              </a:spcBef>
              <a:tabLst>
                <a:tab pos="196215" algn="l"/>
              </a:tabLst>
            </a:pPr>
            <a:r>
              <a:rPr lang="en-US" sz="2400" spc="-5" dirty="0">
                <a:latin typeface="Carlito"/>
                <a:cs typeface="Carlito"/>
              </a:rPr>
              <a:t>The goal </a:t>
            </a:r>
            <a:r>
              <a:rPr lang="en-US" sz="2400" dirty="0">
                <a:latin typeface="Carlito"/>
                <a:cs typeface="Carlito"/>
              </a:rPr>
              <a:t>of </a:t>
            </a:r>
            <a:r>
              <a:rPr lang="en-US" sz="2400" spc="-5" dirty="0">
                <a:latin typeface="Carlito"/>
                <a:cs typeface="Carlito"/>
              </a:rPr>
              <a:t>model is </a:t>
            </a:r>
            <a:r>
              <a:rPr lang="en-US" sz="2400" spc="-20" dirty="0">
                <a:latin typeface="Carlito"/>
                <a:cs typeface="Carlito"/>
              </a:rPr>
              <a:t>to </a:t>
            </a:r>
            <a:r>
              <a:rPr lang="en-US" sz="2400" spc="-5" dirty="0">
                <a:latin typeface="Carlito"/>
                <a:cs typeface="Carlito"/>
              </a:rPr>
              <a:t>predict when </a:t>
            </a:r>
            <a:r>
              <a:rPr lang="en-US" sz="2400" spc="-15" dirty="0">
                <a:latin typeface="Carlito"/>
                <a:cs typeface="Carlito"/>
              </a:rPr>
              <a:t>Stage </a:t>
            </a:r>
            <a:r>
              <a:rPr lang="en-US" sz="2400" dirty="0">
                <a:latin typeface="Carlito"/>
                <a:cs typeface="Carlito"/>
              </a:rPr>
              <a:t>1 </a:t>
            </a:r>
            <a:r>
              <a:rPr lang="en-US" sz="2400" spc="-5" dirty="0">
                <a:latin typeface="Carlito"/>
                <a:cs typeface="Carlito"/>
              </a:rPr>
              <a:t>will successfully </a:t>
            </a:r>
            <a:r>
              <a:rPr lang="en-US" sz="2400" dirty="0">
                <a:latin typeface="Carlito"/>
                <a:cs typeface="Carlito"/>
              </a:rPr>
              <a:t>land </a:t>
            </a:r>
            <a:r>
              <a:rPr lang="en-US" sz="2400" spc="-20" dirty="0">
                <a:latin typeface="Carlito"/>
                <a:cs typeface="Carlito"/>
              </a:rPr>
              <a:t>to </a:t>
            </a:r>
            <a:r>
              <a:rPr lang="en-US" sz="2400" spc="-35" dirty="0">
                <a:latin typeface="Carlito"/>
                <a:cs typeface="Carlito"/>
              </a:rPr>
              <a:t>save </a:t>
            </a:r>
            <a:r>
              <a:rPr lang="en-US" sz="2400" spc="-5" dirty="0">
                <a:latin typeface="Carlito"/>
                <a:cs typeface="Carlito"/>
              </a:rPr>
              <a:t>~$100 million</a:t>
            </a:r>
            <a:r>
              <a:rPr lang="en-US" sz="2400" spc="-110" dirty="0">
                <a:latin typeface="Carlito"/>
                <a:cs typeface="Carlito"/>
              </a:rPr>
              <a:t> </a:t>
            </a:r>
            <a:r>
              <a:rPr lang="en-US" sz="2400" dirty="0">
                <a:latin typeface="Carlito"/>
                <a:cs typeface="Carlito"/>
              </a:rPr>
              <a:t>USD</a:t>
            </a:r>
          </a:p>
          <a:p>
            <a:pPr marL="469265" indent="-457200">
              <a:lnSpc>
                <a:spcPct val="100000"/>
              </a:lnSpc>
              <a:spcBef>
                <a:spcPts val="409"/>
              </a:spcBef>
              <a:tabLst>
                <a:tab pos="196215" algn="l"/>
              </a:tabLst>
            </a:pPr>
            <a:r>
              <a:rPr lang="en-US" sz="2400" spc="-5" dirty="0">
                <a:latin typeface="Carlito"/>
                <a:cs typeface="Carlito"/>
              </a:rPr>
              <a:t>Used </a:t>
            </a:r>
            <a:r>
              <a:rPr lang="en-US" sz="2400" spc="-25" dirty="0">
                <a:latin typeface="Carlito"/>
                <a:cs typeface="Carlito"/>
              </a:rPr>
              <a:t>data </a:t>
            </a:r>
            <a:r>
              <a:rPr lang="en-US" sz="2400" spc="-20" dirty="0">
                <a:latin typeface="Carlito"/>
                <a:cs typeface="Carlito"/>
              </a:rPr>
              <a:t>from </a:t>
            </a:r>
            <a:r>
              <a:rPr lang="en-US" sz="2400" dirty="0">
                <a:latin typeface="Carlito"/>
                <a:cs typeface="Carlito"/>
              </a:rPr>
              <a:t>a </a:t>
            </a:r>
            <a:r>
              <a:rPr lang="en-US" sz="2400" spc="-5" dirty="0">
                <a:latin typeface="Carlito"/>
                <a:cs typeface="Carlito"/>
              </a:rPr>
              <a:t>public </a:t>
            </a:r>
            <a:r>
              <a:rPr lang="en-US" sz="2400" dirty="0">
                <a:latin typeface="Carlito"/>
                <a:cs typeface="Carlito"/>
              </a:rPr>
              <a:t>SpaceX API and </a:t>
            </a:r>
            <a:r>
              <a:rPr lang="en-US" sz="2400" spc="-5" dirty="0">
                <a:latin typeface="Carlito"/>
                <a:cs typeface="Carlito"/>
              </a:rPr>
              <a:t>web scraping </a:t>
            </a:r>
            <a:r>
              <a:rPr lang="en-US" sz="2400" dirty="0">
                <a:latin typeface="Carlito"/>
                <a:cs typeface="Carlito"/>
              </a:rPr>
              <a:t>SpaceX Wikipedia</a:t>
            </a:r>
            <a:r>
              <a:rPr lang="en-US" sz="2400" spc="-195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page</a:t>
            </a:r>
            <a:endParaRPr lang="en-US" sz="2400" dirty="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400"/>
              </a:spcBef>
              <a:tabLst>
                <a:tab pos="196215" algn="l"/>
              </a:tabLst>
            </a:pPr>
            <a:r>
              <a:rPr lang="en-US" sz="2400" spc="-25" dirty="0">
                <a:latin typeface="Carlito"/>
                <a:cs typeface="Carlito"/>
              </a:rPr>
              <a:t>Created data </a:t>
            </a:r>
            <a:r>
              <a:rPr lang="en-US" sz="2400" spc="-5" dirty="0">
                <a:latin typeface="Carlito"/>
                <a:cs typeface="Carlito"/>
              </a:rPr>
              <a:t>labels </a:t>
            </a:r>
            <a:r>
              <a:rPr lang="en-US" sz="2400" dirty="0">
                <a:latin typeface="Carlito"/>
                <a:cs typeface="Carlito"/>
              </a:rPr>
              <a:t>and </a:t>
            </a:r>
            <a:r>
              <a:rPr lang="en-US" sz="2400" spc="-25" dirty="0">
                <a:latin typeface="Carlito"/>
                <a:cs typeface="Carlito"/>
              </a:rPr>
              <a:t>stored data into </a:t>
            </a:r>
            <a:r>
              <a:rPr lang="en-US" sz="2400" dirty="0">
                <a:latin typeface="Carlito"/>
                <a:cs typeface="Carlito"/>
              </a:rPr>
              <a:t>a </a:t>
            </a:r>
            <a:r>
              <a:rPr lang="en-US" sz="2400" spc="-5" dirty="0">
                <a:latin typeface="Carlito"/>
                <a:cs typeface="Carlito"/>
              </a:rPr>
              <a:t>DB2 SQL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database</a:t>
            </a:r>
            <a:endParaRPr lang="en-US" sz="2400" dirty="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395"/>
              </a:spcBef>
              <a:tabLst>
                <a:tab pos="196215" algn="l"/>
              </a:tabLst>
            </a:pPr>
            <a:r>
              <a:rPr lang="en-US" sz="2400" spc="-25" dirty="0">
                <a:latin typeface="Carlito"/>
                <a:cs typeface="Carlito"/>
              </a:rPr>
              <a:t>Created </a:t>
            </a:r>
            <a:r>
              <a:rPr lang="en-US" sz="2400" dirty="0">
                <a:latin typeface="Carlito"/>
                <a:cs typeface="Carlito"/>
              </a:rPr>
              <a:t>a </a:t>
            </a:r>
            <a:r>
              <a:rPr lang="en-US" sz="2400" spc="-5" dirty="0">
                <a:latin typeface="Carlito"/>
                <a:cs typeface="Carlito"/>
              </a:rPr>
              <a:t>dashboard </a:t>
            </a:r>
            <a:r>
              <a:rPr lang="en-US" sz="2400" spc="-25" dirty="0">
                <a:latin typeface="Carlito"/>
                <a:cs typeface="Carlito"/>
              </a:rPr>
              <a:t>for</a:t>
            </a:r>
            <a:r>
              <a:rPr lang="en-US" sz="2400" spc="-125" dirty="0">
                <a:latin typeface="Carlito"/>
                <a:cs typeface="Carlito"/>
              </a:rPr>
              <a:t> </a:t>
            </a:r>
            <a:r>
              <a:rPr lang="en-US" sz="2400" spc="-20" dirty="0">
                <a:latin typeface="Carlito"/>
                <a:cs typeface="Carlito"/>
              </a:rPr>
              <a:t>visualization</a:t>
            </a:r>
            <a:endParaRPr lang="en-US" sz="2400" dirty="0">
              <a:latin typeface="Carlito"/>
              <a:cs typeface="Carlito"/>
            </a:endParaRPr>
          </a:p>
          <a:p>
            <a:pPr marL="469265" indent="-457200">
              <a:lnSpc>
                <a:spcPct val="100000"/>
              </a:lnSpc>
              <a:spcBef>
                <a:spcPts val="405"/>
              </a:spcBef>
              <a:tabLst>
                <a:tab pos="196215" algn="l"/>
              </a:tabLst>
            </a:pPr>
            <a:r>
              <a:rPr lang="en-US" sz="2400" spc="-50" dirty="0">
                <a:latin typeface="Carlito"/>
                <a:cs typeface="Carlito"/>
              </a:rPr>
              <a:t>We </a:t>
            </a:r>
            <a:r>
              <a:rPr lang="en-US" sz="2400" spc="-25" dirty="0">
                <a:latin typeface="Carlito"/>
                <a:cs typeface="Carlito"/>
              </a:rPr>
              <a:t>created </a:t>
            </a:r>
            <a:r>
              <a:rPr lang="en-US" sz="2400" dirty="0">
                <a:latin typeface="Carlito"/>
                <a:cs typeface="Carlito"/>
              </a:rPr>
              <a:t>a machine learning model </a:t>
            </a:r>
            <a:r>
              <a:rPr lang="en-US" sz="2400" spc="-5" dirty="0">
                <a:latin typeface="Carlito"/>
                <a:cs typeface="Carlito"/>
              </a:rPr>
              <a:t>with </a:t>
            </a:r>
            <a:r>
              <a:rPr lang="en-US" sz="2400" dirty="0">
                <a:latin typeface="Carlito"/>
                <a:cs typeface="Carlito"/>
              </a:rPr>
              <a:t>an </a:t>
            </a:r>
            <a:r>
              <a:rPr lang="en-US" sz="2400" spc="-5" dirty="0">
                <a:latin typeface="Carlito"/>
                <a:cs typeface="Carlito"/>
              </a:rPr>
              <a:t>accuracy of</a:t>
            </a:r>
            <a:r>
              <a:rPr lang="en-US" sz="2400" spc="-105" dirty="0">
                <a:latin typeface="Carlito"/>
                <a:cs typeface="Carlito"/>
              </a:rPr>
              <a:t> </a:t>
            </a:r>
            <a:r>
              <a:rPr lang="en-US" sz="2400" dirty="0">
                <a:latin typeface="Carlito"/>
                <a:cs typeface="Carlito"/>
              </a:rPr>
              <a:t>83%</a:t>
            </a:r>
          </a:p>
          <a:p>
            <a:pPr marL="469265" marR="276860" indent="-457200">
              <a:lnSpc>
                <a:spcPts val="2160"/>
              </a:lnSpc>
              <a:spcBef>
                <a:spcPts val="635"/>
              </a:spcBef>
              <a:tabLst>
                <a:tab pos="196215" algn="l"/>
              </a:tabLst>
            </a:pPr>
            <a:r>
              <a:rPr lang="en-US" sz="2400" spc="-5" dirty="0" err="1">
                <a:latin typeface="Carlito"/>
                <a:cs typeface="Carlito"/>
              </a:rPr>
              <a:t>Allon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lang="en-US" sz="2400" dirty="0">
                <a:latin typeface="Carlito"/>
                <a:cs typeface="Carlito"/>
              </a:rPr>
              <a:t>Mask </a:t>
            </a:r>
            <a:r>
              <a:rPr lang="en-US" sz="2400" spc="-5" dirty="0">
                <a:latin typeface="Carlito"/>
                <a:cs typeface="Carlito"/>
              </a:rPr>
              <a:t>of </a:t>
            </a:r>
            <a:r>
              <a:rPr lang="en-US" sz="2400" dirty="0" err="1">
                <a:latin typeface="Carlito"/>
                <a:cs typeface="Carlito"/>
              </a:rPr>
              <a:t>SpaceY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can use </a:t>
            </a:r>
            <a:r>
              <a:rPr lang="en-US" sz="2400" dirty="0">
                <a:latin typeface="Carlito"/>
                <a:cs typeface="Carlito"/>
              </a:rPr>
              <a:t>this model </a:t>
            </a:r>
            <a:r>
              <a:rPr lang="en-US" sz="2400" spc="-20" dirty="0">
                <a:latin typeface="Carlito"/>
                <a:cs typeface="Carlito"/>
              </a:rPr>
              <a:t>to </a:t>
            </a:r>
            <a:r>
              <a:rPr lang="en-US" sz="2400" spc="-5" dirty="0">
                <a:latin typeface="Carlito"/>
                <a:cs typeface="Carlito"/>
              </a:rPr>
              <a:t>predict with </a:t>
            </a:r>
            <a:r>
              <a:rPr lang="en-US" sz="2400" spc="-20" dirty="0">
                <a:latin typeface="Carlito"/>
                <a:cs typeface="Carlito"/>
              </a:rPr>
              <a:t>relatively </a:t>
            </a:r>
            <a:r>
              <a:rPr lang="en-US" sz="2400" spc="-5" dirty="0">
                <a:latin typeface="Carlito"/>
                <a:cs typeface="Carlito"/>
              </a:rPr>
              <a:t>high accuracy whether </a:t>
            </a:r>
            <a:r>
              <a:rPr lang="en-US" sz="2400" dirty="0">
                <a:latin typeface="Carlito"/>
                <a:cs typeface="Carlito"/>
              </a:rPr>
              <a:t>a  launch </a:t>
            </a:r>
            <a:r>
              <a:rPr lang="en-US" sz="2400" spc="-5" dirty="0">
                <a:latin typeface="Carlito"/>
                <a:cs typeface="Carlito"/>
              </a:rPr>
              <a:t>will </a:t>
            </a:r>
            <a:r>
              <a:rPr lang="en-US" sz="2400" spc="-35" dirty="0">
                <a:latin typeface="Carlito"/>
                <a:cs typeface="Carlito"/>
              </a:rPr>
              <a:t>have </a:t>
            </a:r>
            <a:r>
              <a:rPr lang="en-US" sz="2400" dirty="0">
                <a:latin typeface="Carlito"/>
                <a:cs typeface="Carlito"/>
              </a:rPr>
              <a:t>a </a:t>
            </a:r>
            <a:r>
              <a:rPr lang="en-US" sz="2400" spc="-5" dirty="0">
                <a:latin typeface="Carlito"/>
                <a:cs typeface="Carlito"/>
              </a:rPr>
              <a:t>successful </a:t>
            </a:r>
            <a:r>
              <a:rPr lang="en-US" sz="2400" spc="-20" dirty="0">
                <a:latin typeface="Carlito"/>
                <a:cs typeface="Carlito"/>
              </a:rPr>
              <a:t>Stage </a:t>
            </a:r>
            <a:r>
              <a:rPr lang="en-US" sz="2400" dirty="0">
                <a:latin typeface="Carlito"/>
                <a:cs typeface="Carlito"/>
              </a:rPr>
              <a:t>1 landing </a:t>
            </a:r>
            <a:r>
              <a:rPr lang="en-US" sz="2400" spc="-25" dirty="0">
                <a:latin typeface="Carlito"/>
                <a:cs typeface="Carlito"/>
              </a:rPr>
              <a:t>before </a:t>
            </a:r>
            <a:r>
              <a:rPr lang="en-US" sz="2400" dirty="0">
                <a:latin typeface="Carlito"/>
                <a:cs typeface="Carlito"/>
              </a:rPr>
              <a:t>launch </a:t>
            </a:r>
            <a:r>
              <a:rPr lang="en-US" sz="2400" spc="-20" dirty="0">
                <a:latin typeface="Carlito"/>
                <a:cs typeface="Carlito"/>
              </a:rPr>
              <a:t>to </a:t>
            </a:r>
            <a:r>
              <a:rPr lang="en-US" sz="2400" spc="-5" dirty="0">
                <a:latin typeface="Carlito"/>
                <a:cs typeface="Carlito"/>
              </a:rPr>
              <a:t>determine whether </a:t>
            </a:r>
            <a:r>
              <a:rPr lang="en-US" sz="2400" dirty="0">
                <a:latin typeface="Carlito"/>
                <a:cs typeface="Carlito"/>
              </a:rPr>
              <a:t>the launch  </a:t>
            </a:r>
            <a:r>
              <a:rPr lang="en-US" sz="2400" spc="-5" dirty="0">
                <a:latin typeface="Carlito"/>
                <a:cs typeface="Carlito"/>
              </a:rPr>
              <a:t>should be </a:t>
            </a:r>
            <a:r>
              <a:rPr lang="en-US" sz="2400" dirty="0">
                <a:latin typeface="Carlito"/>
                <a:cs typeface="Carlito"/>
              </a:rPr>
              <a:t>made </a:t>
            </a:r>
            <a:r>
              <a:rPr lang="en-US" sz="2400" spc="-5" dirty="0">
                <a:latin typeface="Carlito"/>
                <a:cs typeface="Carlito"/>
              </a:rPr>
              <a:t>or</a:t>
            </a:r>
            <a:r>
              <a:rPr lang="en-US" sz="2400" spc="-105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not</a:t>
            </a:r>
            <a:endParaRPr lang="en-US" sz="2400" dirty="0">
              <a:latin typeface="Carlito"/>
              <a:cs typeface="Carlito"/>
            </a:endParaRPr>
          </a:p>
          <a:p>
            <a:pPr marL="469265" marR="5080" indent="-457200">
              <a:lnSpc>
                <a:spcPts val="2200"/>
              </a:lnSpc>
              <a:spcBef>
                <a:spcPts val="605"/>
              </a:spcBef>
              <a:tabLst>
                <a:tab pos="196215" algn="l"/>
              </a:tabLst>
            </a:pPr>
            <a:r>
              <a:rPr lang="en-US" sz="2400" spc="-5" dirty="0">
                <a:latin typeface="Carlito"/>
                <a:cs typeface="Carlito"/>
              </a:rPr>
              <a:t>If possible </a:t>
            </a:r>
            <a:r>
              <a:rPr lang="en-US" sz="2400" spc="-20" dirty="0">
                <a:latin typeface="Carlito"/>
                <a:cs typeface="Carlito"/>
              </a:rPr>
              <a:t>more </a:t>
            </a:r>
            <a:r>
              <a:rPr lang="en-US" sz="2400" spc="-25" dirty="0">
                <a:latin typeface="Carlito"/>
                <a:cs typeface="Carlito"/>
              </a:rPr>
              <a:t>data </a:t>
            </a:r>
            <a:r>
              <a:rPr lang="en-US" sz="2400" spc="-5" dirty="0">
                <a:latin typeface="Carlito"/>
                <a:cs typeface="Carlito"/>
              </a:rPr>
              <a:t>should </a:t>
            </a:r>
            <a:r>
              <a:rPr lang="en-US" sz="2400" dirty="0">
                <a:latin typeface="Carlito"/>
                <a:cs typeface="Carlito"/>
              </a:rPr>
              <a:t>be </a:t>
            </a:r>
            <a:r>
              <a:rPr lang="en-US" sz="2400" spc="-5" dirty="0">
                <a:latin typeface="Carlito"/>
                <a:cs typeface="Carlito"/>
              </a:rPr>
              <a:t>collected </a:t>
            </a:r>
            <a:r>
              <a:rPr lang="en-US" sz="2400" spc="-20" dirty="0">
                <a:latin typeface="Carlito"/>
                <a:cs typeface="Carlito"/>
              </a:rPr>
              <a:t>to </a:t>
            </a:r>
            <a:r>
              <a:rPr lang="en-US" sz="2400" spc="-25" dirty="0">
                <a:latin typeface="Carlito"/>
                <a:cs typeface="Carlito"/>
              </a:rPr>
              <a:t>better </a:t>
            </a:r>
            <a:r>
              <a:rPr lang="en-US" sz="2400" spc="-5" dirty="0">
                <a:latin typeface="Carlito"/>
                <a:cs typeface="Carlito"/>
              </a:rPr>
              <a:t>determine </a:t>
            </a:r>
            <a:r>
              <a:rPr lang="en-US" sz="2400" dirty="0">
                <a:latin typeface="Carlito"/>
                <a:cs typeface="Carlito"/>
              </a:rPr>
              <a:t>the </a:t>
            </a:r>
            <a:r>
              <a:rPr lang="en-US" sz="2400" spc="-10" dirty="0">
                <a:latin typeface="Carlito"/>
                <a:cs typeface="Carlito"/>
              </a:rPr>
              <a:t>best </a:t>
            </a:r>
            <a:r>
              <a:rPr lang="en-US" sz="2400" dirty="0">
                <a:latin typeface="Carlito"/>
                <a:cs typeface="Carlito"/>
              </a:rPr>
              <a:t>machine learning model  and </a:t>
            </a:r>
            <a:r>
              <a:rPr lang="en-US" sz="2400" spc="-25" dirty="0">
                <a:latin typeface="Carlito"/>
                <a:cs typeface="Carlito"/>
              </a:rPr>
              <a:t>improve</a:t>
            </a:r>
            <a:r>
              <a:rPr lang="en-US" sz="2400" spc="-30" dirty="0">
                <a:latin typeface="Carlito"/>
                <a:cs typeface="Carlito"/>
              </a:rPr>
              <a:t> </a:t>
            </a:r>
            <a:r>
              <a:rPr lang="en-US" sz="2400" spc="-5" dirty="0">
                <a:latin typeface="Carlito"/>
                <a:cs typeface="Carlito"/>
              </a:rPr>
              <a:t>accuracy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</a:t>
            </a:r>
            <a:r>
              <a:rPr lang="en-IN" sz="2400" u="heavy" spc="-1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repository</a:t>
            </a:r>
            <a:r>
              <a:rPr lang="en-IN" sz="2400" u="heavy" spc="-4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url:</a:t>
            </a:r>
            <a:endParaRPr lang="en-IN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https://github.com/lavanyapunnapuneeru/applied-data-science-capstone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Special </a:t>
            </a:r>
            <a:r>
              <a:rPr lang="en-US" sz="2400" u="heavy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Thanks </a:t>
            </a:r>
            <a:r>
              <a:rPr lang="en-US"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to </a:t>
            </a: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All </a:t>
            </a:r>
            <a:r>
              <a:rPr lang="en-US"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400" u="heavy" spc="-20" dirty="0">
                <a:solidFill>
                  <a:srgbClr val="800080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5"/>
              </a:rPr>
              <a:t>https://www.coursera.org/professional-certificates/ibm-data-science?#instructors</a:t>
            </a:r>
            <a:endParaRPr lang="en-US" sz="24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collection 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process </a:t>
            </a:r>
            <a:r>
              <a:rPr lang="en-IN"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involved </a:t>
            </a:r>
            <a:r>
              <a:rPr lang="en-IN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en-IN"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combination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of </a:t>
            </a:r>
            <a:r>
              <a:rPr lang="en-IN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API 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requests from </a:t>
            </a:r>
            <a:r>
              <a:rPr lang="en-IN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Space X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public </a:t>
            </a:r>
            <a:r>
              <a:rPr lang="en-IN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API and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web  scraping </a:t>
            </a:r>
            <a:r>
              <a:rPr lang="en-IN"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from </a:t>
            </a:r>
            <a:r>
              <a:rPr lang="en-IN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table in </a:t>
            </a:r>
            <a:r>
              <a:rPr lang="en-IN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Space </a:t>
            </a:r>
            <a:r>
              <a:rPr lang="en-IN" sz="2000" spc="-7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X’s </a:t>
            </a:r>
            <a:r>
              <a:rPr lang="en-IN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Wikipedia</a:t>
            </a:r>
            <a:r>
              <a:rPr lang="en-IN" sz="2000" spc="-1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IN" sz="2000" spc="-4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entry.</a:t>
            </a:r>
            <a:endParaRPr lang="en-IN" sz="2000" dirty="0">
              <a:latin typeface="Abadi" panose="020B0604020104020204" pitchFamily="34" charset="0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next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slide will show </a:t>
            </a:r>
            <a:r>
              <a:rPr lang="en-IN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flowchart of </a:t>
            </a:r>
            <a:r>
              <a:rPr lang="en-IN"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collection 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from </a:t>
            </a:r>
            <a:r>
              <a:rPr lang="en-IN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API and the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one 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after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will show  </a:t>
            </a:r>
            <a:r>
              <a:rPr lang="en-IN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flowchart of </a:t>
            </a:r>
            <a:r>
              <a:rPr lang="en-IN"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collection 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from</a:t>
            </a:r>
            <a:r>
              <a:rPr lang="en-IN" sz="2000" spc="-1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IN" sz="2000" spc="-1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webscraping</a:t>
            </a:r>
            <a:r>
              <a:rPr lang="en-IN"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.</a:t>
            </a:r>
            <a:endParaRPr lang="en-IN" sz="20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Space X API </a:t>
            </a:r>
            <a:r>
              <a:rPr lang="en-IN" sz="24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Data</a:t>
            </a:r>
            <a:r>
              <a:rPr lang="en-IN" sz="2400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 </a:t>
            </a:r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Columns:</a:t>
            </a:r>
            <a:endParaRPr lang="en-IN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IN" sz="2000" spc="-3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FlightNumber</a:t>
            </a:r>
            <a:r>
              <a:rPr lang="en-IN" sz="20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Date, </a:t>
            </a:r>
            <a:r>
              <a:rPr lang="en-IN" sz="20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BoosterVersion</a:t>
            </a:r>
            <a:r>
              <a:rPr lang="en-IN"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IN" sz="20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PayloadMass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Orbit, </a:t>
            </a:r>
            <a:r>
              <a:rPr lang="en-IN" sz="20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LaunchSite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IN" sz="20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Outcome,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Flights,</a:t>
            </a:r>
            <a:r>
              <a:rPr lang="en-IN" sz="2000" spc="5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IN" sz="20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GridFins</a:t>
            </a:r>
            <a:r>
              <a:rPr lang="en-IN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</a:t>
            </a:r>
            <a:endParaRPr lang="en-IN" sz="20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Reused, Legs, </a:t>
            </a:r>
            <a:r>
              <a:rPr lang="en-IN" sz="2000" spc="-1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LandingPad</a:t>
            </a:r>
            <a:r>
              <a:rPr lang="en-IN"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IN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Block, </a:t>
            </a:r>
            <a:r>
              <a:rPr lang="en-IN" sz="2000" spc="-1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ReusedCount</a:t>
            </a:r>
            <a:r>
              <a:rPr lang="en-IN" sz="20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Serial, Longitude,</a:t>
            </a:r>
            <a:r>
              <a:rPr lang="en-IN" sz="2000" spc="-229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Latitude</a:t>
            </a:r>
            <a:endParaRPr lang="en-IN" sz="20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en-IN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Wikipedia </a:t>
            </a:r>
            <a:r>
              <a:rPr lang="en-IN" sz="2400" u="heavy" spc="-25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Webscrape</a:t>
            </a:r>
            <a:r>
              <a:rPr lang="en-IN" sz="24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 Data</a:t>
            </a:r>
            <a:r>
              <a:rPr lang="en-IN" sz="2400" u="heavy" spc="-1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 </a:t>
            </a:r>
            <a:r>
              <a:rPr lang="en-IN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Columns:</a:t>
            </a:r>
            <a:endParaRPr lang="en-IN" sz="2400" dirty="0">
              <a:latin typeface="Abadi" panose="020B0604020104020204" pitchFamily="34" charset="0"/>
              <a:cs typeface="Carlito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lang="en-IN" sz="20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Flight </a:t>
            </a:r>
            <a:r>
              <a:rPr lang="en-IN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No.,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site, </a:t>
            </a:r>
            <a:r>
              <a:rPr lang="en-IN" sz="20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Payload, </a:t>
            </a:r>
            <a:r>
              <a:rPr lang="en-IN" sz="20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PayloadMass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IN" sz="20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</a:t>
            </a:r>
            <a:r>
              <a:rPr lang="en-IN" sz="20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</a:t>
            </a:r>
            <a:r>
              <a:rPr lang="en-IN" sz="20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bit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en-IN" sz="2000" spc="-6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Customer,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IN" sz="20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outcome, </a:t>
            </a:r>
            <a:r>
              <a:rPr lang="en-IN" sz="2000" spc="-4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Version  </a:t>
            </a:r>
            <a:r>
              <a:rPr lang="en-IN" sz="2000" spc="-6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Booster, 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Booster </a:t>
            </a:r>
            <a:r>
              <a:rPr lang="en-IN" sz="20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landing, </a:t>
            </a:r>
            <a:r>
              <a:rPr lang="en-IN" sz="20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Date,</a:t>
            </a:r>
            <a:r>
              <a:rPr lang="en-IN" sz="2000" spc="4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IN" sz="20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Time</a:t>
            </a:r>
            <a:endParaRPr lang="en-IN" sz="2800" dirty="0">
              <a:latin typeface="Abadi" panose="020B0604020104020204" pitchFamily="34" charset="0"/>
              <a:cs typeface="Carlito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683170" y="1467114"/>
            <a:ext cx="6508830" cy="4558460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>
                <a:hlinkClick r:id="rId3"/>
              </a:rPr>
              <a:t>https://github.com/lavanyapunnapuneeru/applied-data-science-capstone/blob/main/Data%20collection%20SpaceXAPI.ipynb</a:t>
            </a:r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pSp>
        <p:nvGrpSpPr>
          <p:cNvPr id="8" name="object 7">
            <a:extLst>
              <a:ext uri="{FF2B5EF4-FFF2-40B4-BE49-F238E27FC236}">
                <a16:creationId xmlns:a16="http://schemas.microsoft.com/office/drawing/2014/main" id="{FA9CF37D-B8AA-449F-8C7C-83A9CB62F9D8}"/>
              </a:ext>
            </a:extLst>
          </p:cNvPr>
          <p:cNvGrpSpPr/>
          <p:nvPr/>
        </p:nvGrpSpPr>
        <p:grpSpPr>
          <a:xfrm>
            <a:off x="5898466" y="1800225"/>
            <a:ext cx="1601999" cy="1405014"/>
            <a:chOff x="4782311" y="1478280"/>
            <a:chExt cx="1851660" cy="1607820"/>
          </a:xfrm>
        </p:grpSpPr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6800D7F4-D3CA-423F-9292-B2124D7F4FA5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03666EE1-E4DC-4A8F-8C99-7F43EEB73112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93866950-5D09-4F67-9308-CBDFBA7A2581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63AB6990-B8FE-4A66-A684-4ADB8F67AA22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>
            <a:extLst>
              <a:ext uri="{FF2B5EF4-FFF2-40B4-BE49-F238E27FC236}">
                <a16:creationId xmlns:a16="http://schemas.microsoft.com/office/drawing/2014/main" id="{682BB233-9C21-490A-8298-A5574F1BEF4D}"/>
              </a:ext>
            </a:extLst>
          </p:cNvPr>
          <p:cNvGrpSpPr/>
          <p:nvPr/>
        </p:nvGrpSpPr>
        <p:grpSpPr>
          <a:xfrm>
            <a:off x="5822004" y="3205239"/>
            <a:ext cx="2099079" cy="1329405"/>
            <a:chOff x="4782311" y="2807207"/>
            <a:chExt cx="1851660" cy="1666239"/>
          </a:xfrm>
        </p:grpSpPr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8B925A47-E44D-40DA-B54A-2F98762B41A7}"/>
                </a:ext>
              </a:extLst>
            </p:cNvPr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16008D27-3A14-4F84-A6C8-17FF121262F7}"/>
                </a:ext>
              </a:extLst>
            </p:cNvPr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81F809AE-3772-4CE7-99E9-4C8405D9BB01}"/>
                </a:ext>
              </a:extLst>
            </p:cNvPr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1A0FAD33-108D-4A8F-BF47-884C800D3374}"/>
                </a:ext>
              </a:extLst>
            </p:cNvPr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219AD7C7-6E38-4713-BD0C-1E69CEAA088B}"/>
                </a:ext>
              </a:extLst>
            </p:cNvPr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r>
                <a:rPr lang="en-US" sz="1800" dirty="0">
                  <a:solidFill>
                    <a:srgbClr val="FFFFFF"/>
                  </a:solidFill>
                  <a:latin typeface="Carlito"/>
                  <a:cs typeface="Carlito"/>
                </a:rPr>
                <a:t>.</a:t>
              </a:r>
              <a:r>
                <a:rPr lang="en-US" sz="1400" dirty="0">
                  <a:solidFill>
                    <a:schemeClr val="tx1"/>
                  </a:solidFill>
                  <a:latin typeface="Carlito"/>
                  <a:cs typeface="Carlito"/>
                </a:rPr>
                <a:t>JSON </a:t>
              </a:r>
              <a:r>
                <a:rPr lang="en-US" sz="1400" spc="-5" dirty="0">
                  <a:solidFill>
                    <a:schemeClr val="tx1"/>
                  </a:solidFill>
                  <a:latin typeface="Carlito"/>
                  <a:cs typeface="Carlito"/>
                </a:rPr>
                <a:t>file </a:t>
              </a:r>
              <a:r>
                <a:rPr lang="en-US" sz="1400" dirty="0">
                  <a:solidFill>
                    <a:schemeClr val="tx1"/>
                  </a:solidFill>
                  <a:latin typeface="Carlito"/>
                  <a:cs typeface="Carlito"/>
                </a:rPr>
                <a:t>+  </a:t>
              </a:r>
              <a:r>
                <a:rPr lang="en-US" sz="1400" spc="-10" dirty="0">
                  <a:solidFill>
                    <a:schemeClr val="tx1"/>
                  </a:solidFill>
                  <a:latin typeface="Carlito"/>
                  <a:cs typeface="Carlito"/>
                </a:rPr>
                <a:t>Lists(Launch</a:t>
              </a:r>
              <a:r>
                <a:rPr lang="en-US" sz="1400" spc="-125" dirty="0">
                  <a:solidFill>
                    <a:schemeClr val="tx1"/>
                  </a:solidFill>
                  <a:latin typeface="Carlito"/>
                  <a:cs typeface="Carlito"/>
                </a:rPr>
                <a:t> </a:t>
              </a:r>
              <a:r>
                <a:rPr lang="en-US" sz="1400" spc="-10" dirty="0">
                  <a:solidFill>
                    <a:schemeClr val="tx1"/>
                  </a:solidFill>
                  <a:latin typeface="Carlito"/>
                  <a:cs typeface="Carlito"/>
                </a:rPr>
                <a:t>Site,  </a:t>
              </a:r>
              <a:r>
                <a:rPr lang="en-US" sz="1400" spc="-5" dirty="0">
                  <a:solidFill>
                    <a:schemeClr val="tx1"/>
                  </a:solidFill>
                  <a:latin typeface="Carlito"/>
                  <a:cs typeface="Carlito"/>
                </a:rPr>
                <a:t>Booster </a:t>
              </a:r>
              <a:r>
                <a:rPr lang="en-US" sz="1400" spc="-25" dirty="0">
                  <a:solidFill>
                    <a:schemeClr val="tx1"/>
                  </a:solidFill>
                  <a:latin typeface="Carlito"/>
                  <a:cs typeface="Carlito"/>
                </a:rPr>
                <a:t>Version,  </a:t>
              </a:r>
              <a:r>
                <a:rPr lang="en-US" sz="1400" spc="-20" dirty="0">
                  <a:solidFill>
                    <a:schemeClr val="tx1"/>
                  </a:solidFill>
                  <a:latin typeface="Carlito"/>
                  <a:cs typeface="Carlito"/>
                </a:rPr>
                <a:t>Payload</a:t>
              </a:r>
              <a:r>
                <a:rPr lang="en-US" sz="1400" spc="-75" dirty="0">
                  <a:solidFill>
                    <a:schemeClr val="tx1"/>
                  </a:solidFill>
                  <a:latin typeface="Carlito"/>
                  <a:cs typeface="Carlito"/>
                </a:rPr>
                <a:t> </a:t>
              </a:r>
              <a:r>
                <a:rPr lang="en-US" sz="1400" spc="-15" dirty="0">
                  <a:solidFill>
                    <a:schemeClr val="tx1"/>
                  </a:solidFill>
                  <a:latin typeface="Carlito"/>
                  <a:cs typeface="Carlito"/>
                </a:rPr>
                <a:t>Data)</a:t>
              </a:r>
              <a:endParaRPr lang="en-US" sz="1400" dirty="0">
                <a:solidFill>
                  <a:schemeClr val="tx1"/>
                </a:solidFill>
                <a:latin typeface="Carlito"/>
                <a:cs typeface="Carlito"/>
              </a:endParaRPr>
            </a:p>
            <a:p>
              <a:endParaRPr dirty="0"/>
            </a:p>
          </p:txBody>
        </p:sp>
      </p:grpSp>
      <p:grpSp>
        <p:nvGrpSpPr>
          <p:cNvPr id="19" name="object 20">
            <a:extLst>
              <a:ext uri="{FF2B5EF4-FFF2-40B4-BE49-F238E27FC236}">
                <a16:creationId xmlns:a16="http://schemas.microsoft.com/office/drawing/2014/main" id="{0A587356-72A1-4304-8CD3-33CDBA7646B8}"/>
              </a:ext>
            </a:extLst>
          </p:cNvPr>
          <p:cNvGrpSpPr/>
          <p:nvPr/>
        </p:nvGrpSpPr>
        <p:grpSpPr>
          <a:xfrm>
            <a:off x="6034984" y="4362528"/>
            <a:ext cx="2414535" cy="1083563"/>
            <a:chOff x="4782311" y="4137659"/>
            <a:chExt cx="2790825" cy="1141730"/>
          </a:xfrm>
        </p:grpSpPr>
        <p:sp>
          <p:nvSpPr>
            <p:cNvPr id="20" name="object 21">
              <a:extLst>
                <a:ext uri="{FF2B5EF4-FFF2-40B4-BE49-F238E27FC236}">
                  <a16:creationId xmlns:a16="http://schemas.microsoft.com/office/drawing/2014/main" id="{414CCA66-EF94-4C7F-8D59-538534727641}"/>
                </a:ext>
              </a:extLst>
            </p:cNvPr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2">
              <a:extLst>
                <a:ext uri="{FF2B5EF4-FFF2-40B4-BE49-F238E27FC236}">
                  <a16:creationId xmlns:a16="http://schemas.microsoft.com/office/drawing/2014/main" id="{A6778261-8553-4536-AEB7-18AF0C98D6DC}"/>
                </a:ext>
              </a:extLst>
            </p:cNvPr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3">
              <a:extLst>
                <a:ext uri="{FF2B5EF4-FFF2-40B4-BE49-F238E27FC236}">
                  <a16:creationId xmlns:a16="http://schemas.microsoft.com/office/drawing/2014/main" id="{98D7845B-19B4-4F88-815E-AD7E0488DFF5}"/>
                </a:ext>
              </a:extLst>
            </p:cNvPr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4">
              <a:extLst>
                <a:ext uri="{FF2B5EF4-FFF2-40B4-BE49-F238E27FC236}">
                  <a16:creationId xmlns:a16="http://schemas.microsoft.com/office/drawing/2014/main" id="{5943FDCC-9CB4-4896-9228-5FF04B1A7699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5">
              <a:extLst>
                <a:ext uri="{FF2B5EF4-FFF2-40B4-BE49-F238E27FC236}">
                  <a16:creationId xmlns:a16="http://schemas.microsoft.com/office/drawing/2014/main" id="{C11DC05C-B921-4807-AAF1-73D3D8E00014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7">
            <a:extLst>
              <a:ext uri="{FF2B5EF4-FFF2-40B4-BE49-F238E27FC236}">
                <a16:creationId xmlns:a16="http://schemas.microsoft.com/office/drawing/2014/main" id="{F101159F-FD13-447D-A1E5-90B83BF78ECF}"/>
              </a:ext>
            </a:extLst>
          </p:cNvPr>
          <p:cNvGrpSpPr/>
          <p:nvPr/>
        </p:nvGrpSpPr>
        <p:grpSpPr>
          <a:xfrm>
            <a:off x="8391734" y="3429000"/>
            <a:ext cx="1793748" cy="2010389"/>
            <a:chOff x="7139940" y="3073907"/>
            <a:chExt cx="1859280" cy="2205355"/>
          </a:xfrm>
        </p:grpSpPr>
        <p:sp>
          <p:nvSpPr>
            <p:cNvPr id="26" name="object 28">
              <a:extLst>
                <a:ext uri="{FF2B5EF4-FFF2-40B4-BE49-F238E27FC236}">
                  <a16:creationId xmlns:a16="http://schemas.microsoft.com/office/drawing/2014/main" id="{E75840DB-4AA1-4626-A661-A84CA2071232}"/>
                </a:ext>
              </a:extLst>
            </p:cNvPr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9">
              <a:extLst>
                <a:ext uri="{FF2B5EF4-FFF2-40B4-BE49-F238E27FC236}">
                  <a16:creationId xmlns:a16="http://schemas.microsoft.com/office/drawing/2014/main" id="{232A1E0A-085C-4FC4-8FEA-1088FC620FF6}"/>
                </a:ext>
              </a:extLst>
            </p:cNvPr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30">
              <a:extLst>
                <a:ext uri="{FF2B5EF4-FFF2-40B4-BE49-F238E27FC236}">
                  <a16:creationId xmlns:a16="http://schemas.microsoft.com/office/drawing/2014/main" id="{EFA083F3-DB8E-4594-BFDD-026132026073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31">
              <a:extLst>
                <a:ext uri="{FF2B5EF4-FFF2-40B4-BE49-F238E27FC236}">
                  <a16:creationId xmlns:a16="http://schemas.microsoft.com/office/drawing/2014/main" id="{B9FB2138-1E39-4787-B53F-461AA99DDC84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2">
              <a:extLst>
                <a:ext uri="{FF2B5EF4-FFF2-40B4-BE49-F238E27FC236}">
                  <a16:creationId xmlns:a16="http://schemas.microsoft.com/office/drawing/2014/main" id="{AACCDA76-1212-4200-8854-559E17EB6AE9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pPr algn="ctr"/>
              <a:r>
                <a:rPr lang="en-IN" sz="1600" dirty="0">
                  <a:solidFill>
                    <a:schemeClr val="tx1"/>
                  </a:solidFill>
                  <a:latin typeface="Carlito"/>
                  <a:cs typeface="Carlito"/>
                </a:rPr>
                <a:t>Dictionary</a:t>
              </a:r>
              <a:r>
                <a:rPr lang="en-IN" sz="1600" spc="-95" dirty="0">
                  <a:solidFill>
                    <a:schemeClr val="tx1"/>
                  </a:solidFill>
                  <a:latin typeface="Carlito"/>
                  <a:cs typeface="Carlito"/>
                </a:rPr>
                <a:t> </a:t>
              </a:r>
              <a:r>
                <a:rPr lang="en-IN" sz="1600" spc="-25" dirty="0">
                  <a:solidFill>
                    <a:schemeClr val="tx1"/>
                  </a:solidFill>
                  <a:latin typeface="Carlito"/>
                  <a:cs typeface="Carlito"/>
                </a:rPr>
                <a:t>relevant  </a:t>
              </a:r>
              <a:r>
                <a:rPr lang="en-IN" sz="1600" spc="-20" dirty="0">
                  <a:solidFill>
                    <a:schemeClr val="tx1"/>
                  </a:solidFill>
                  <a:latin typeface="Carlito"/>
                  <a:cs typeface="Carlito"/>
                </a:rPr>
                <a:t>data</a:t>
              </a:r>
              <a:endParaRPr lang="en-IN" sz="1600" dirty="0">
                <a:solidFill>
                  <a:schemeClr val="tx1"/>
                </a:solidFill>
                <a:latin typeface="Carlito"/>
                <a:cs typeface="Carlito"/>
              </a:endParaRPr>
            </a:p>
            <a:p>
              <a:endParaRPr dirty="0"/>
            </a:p>
          </p:txBody>
        </p:sp>
      </p:grpSp>
      <p:grpSp>
        <p:nvGrpSpPr>
          <p:cNvPr id="31" name="object 34">
            <a:extLst>
              <a:ext uri="{FF2B5EF4-FFF2-40B4-BE49-F238E27FC236}">
                <a16:creationId xmlns:a16="http://schemas.microsoft.com/office/drawing/2014/main" id="{F24675BD-366D-4585-800F-20E44D4F290D}"/>
              </a:ext>
            </a:extLst>
          </p:cNvPr>
          <p:cNvGrpSpPr/>
          <p:nvPr/>
        </p:nvGrpSpPr>
        <p:grpSpPr>
          <a:xfrm>
            <a:off x="8370378" y="1875487"/>
            <a:ext cx="1868805" cy="2205355"/>
            <a:chOff x="7139940" y="1744979"/>
            <a:chExt cx="1868805" cy="2205355"/>
          </a:xfrm>
        </p:grpSpPr>
        <p:sp>
          <p:nvSpPr>
            <p:cNvPr id="32" name="object 35">
              <a:extLst>
                <a:ext uri="{FF2B5EF4-FFF2-40B4-BE49-F238E27FC236}">
                  <a16:creationId xmlns:a16="http://schemas.microsoft.com/office/drawing/2014/main" id="{BB4C71D1-4FB0-4CE4-A244-E496F5EC89F5}"/>
                </a:ext>
              </a:extLst>
            </p:cNvPr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6">
              <a:extLst>
                <a:ext uri="{FF2B5EF4-FFF2-40B4-BE49-F238E27FC236}">
                  <a16:creationId xmlns:a16="http://schemas.microsoft.com/office/drawing/2014/main" id="{CA07100D-DE94-44E0-B8CA-CFBB7CCBEA39}"/>
                </a:ext>
              </a:extLst>
            </p:cNvPr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7">
              <a:extLst>
                <a:ext uri="{FF2B5EF4-FFF2-40B4-BE49-F238E27FC236}">
                  <a16:creationId xmlns:a16="http://schemas.microsoft.com/office/drawing/2014/main" id="{3A0F4205-A14B-4F1A-90EB-8676A5DDA2DA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8">
              <a:extLst>
                <a:ext uri="{FF2B5EF4-FFF2-40B4-BE49-F238E27FC236}">
                  <a16:creationId xmlns:a16="http://schemas.microsoft.com/office/drawing/2014/main" id="{4F4E78A2-B891-4627-AA8F-56A401B88EB6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9">
              <a:extLst>
                <a:ext uri="{FF2B5EF4-FFF2-40B4-BE49-F238E27FC236}">
                  <a16:creationId xmlns:a16="http://schemas.microsoft.com/office/drawing/2014/main" id="{28F97F9F-4AAD-4175-8E74-AAFB4B964C9C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41">
            <a:extLst>
              <a:ext uri="{FF2B5EF4-FFF2-40B4-BE49-F238E27FC236}">
                <a16:creationId xmlns:a16="http://schemas.microsoft.com/office/drawing/2014/main" id="{F8B0FE91-6D35-4A71-BAB1-46AA091A56D3}"/>
              </a:ext>
            </a:extLst>
          </p:cNvPr>
          <p:cNvGrpSpPr/>
          <p:nvPr/>
        </p:nvGrpSpPr>
        <p:grpSpPr>
          <a:xfrm>
            <a:off x="8288267" y="1570685"/>
            <a:ext cx="2790825" cy="1143000"/>
            <a:chOff x="7139940" y="1478280"/>
            <a:chExt cx="2790825" cy="1143000"/>
          </a:xfrm>
        </p:grpSpPr>
        <p:sp>
          <p:nvSpPr>
            <p:cNvPr id="38" name="object 42">
              <a:extLst>
                <a:ext uri="{FF2B5EF4-FFF2-40B4-BE49-F238E27FC236}">
                  <a16:creationId xmlns:a16="http://schemas.microsoft.com/office/drawing/2014/main" id="{77C1179B-A092-49FF-B055-5D2129208E12}"/>
                </a:ext>
              </a:extLst>
            </p:cNvPr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43">
              <a:extLst>
                <a:ext uri="{FF2B5EF4-FFF2-40B4-BE49-F238E27FC236}">
                  <a16:creationId xmlns:a16="http://schemas.microsoft.com/office/drawing/2014/main" id="{C0597213-D483-494C-A5F6-AB3E95903210}"/>
                </a:ext>
              </a:extLst>
            </p:cNvPr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4">
              <a:extLst>
                <a:ext uri="{FF2B5EF4-FFF2-40B4-BE49-F238E27FC236}">
                  <a16:creationId xmlns:a16="http://schemas.microsoft.com/office/drawing/2014/main" id="{5292FA43-DC55-4F8F-BDE8-D7B0AA1C624B}"/>
                </a:ext>
              </a:extLst>
            </p:cNvPr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5">
              <a:extLst>
                <a:ext uri="{FF2B5EF4-FFF2-40B4-BE49-F238E27FC236}">
                  <a16:creationId xmlns:a16="http://schemas.microsoft.com/office/drawing/2014/main" id="{5BA84E01-F508-4A6B-90B7-B8A36DA59321}"/>
                </a:ext>
              </a:extLst>
            </p:cNvPr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6">
              <a:extLst>
                <a:ext uri="{FF2B5EF4-FFF2-40B4-BE49-F238E27FC236}">
                  <a16:creationId xmlns:a16="http://schemas.microsoft.com/office/drawing/2014/main" id="{9109213F-3911-46F9-B7C3-74021DB321AD}"/>
                </a:ext>
              </a:extLst>
            </p:cNvPr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8">
            <a:extLst>
              <a:ext uri="{FF2B5EF4-FFF2-40B4-BE49-F238E27FC236}">
                <a16:creationId xmlns:a16="http://schemas.microsoft.com/office/drawing/2014/main" id="{AB14CBF5-43E1-4164-B0BC-405A7DC4F3EE}"/>
              </a:ext>
            </a:extLst>
          </p:cNvPr>
          <p:cNvGrpSpPr/>
          <p:nvPr/>
        </p:nvGrpSpPr>
        <p:grpSpPr>
          <a:xfrm>
            <a:off x="10396487" y="1513198"/>
            <a:ext cx="1668665" cy="1040891"/>
            <a:chOff x="9496043" y="1478280"/>
            <a:chExt cx="1894839" cy="1143000"/>
          </a:xfrm>
        </p:grpSpPr>
        <p:sp>
          <p:nvSpPr>
            <p:cNvPr id="44" name="object 49">
              <a:extLst>
                <a:ext uri="{FF2B5EF4-FFF2-40B4-BE49-F238E27FC236}">
                  <a16:creationId xmlns:a16="http://schemas.microsoft.com/office/drawing/2014/main" id="{9D0F3328-DD30-4D4E-85AD-5E2E4878B5AD}"/>
                </a:ext>
              </a:extLst>
            </p:cNvPr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50">
              <a:extLst>
                <a:ext uri="{FF2B5EF4-FFF2-40B4-BE49-F238E27FC236}">
                  <a16:creationId xmlns:a16="http://schemas.microsoft.com/office/drawing/2014/main" id="{39824C3D-CA5D-4A76-95EA-5C4BA5F05AA0}"/>
                </a:ext>
              </a:extLst>
            </p:cNvPr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51">
              <a:extLst>
                <a:ext uri="{FF2B5EF4-FFF2-40B4-BE49-F238E27FC236}">
                  <a16:creationId xmlns:a16="http://schemas.microsoft.com/office/drawing/2014/main" id="{10FAA9FB-4E76-4366-94E6-CA71A28FBC58}"/>
                </a:ext>
              </a:extLst>
            </p:cNvPr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EDDC4BD-08AC-439E-911C-98EDD156314D}"/>
              </a:ext>
            </a:extLst>
          </p:cNvPr>
          <p:cNvSpPr txBox="1"/>
          <p:nvPr/>
        </p:nvSpPr>
        <p:spPr>
          <a:xfrm>
            <a:off x="5973772" y="2159710"/>
            <a:ext cx="1675967" cy="512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lang="en-IN" sz="1800" spc="-5" dirty="0">
                <a:latin typeface="Carlito"/>
                <a:cs typeface="Carlito"/>
              </a:rPr>
              <a:t>Request </a:t>
            </a:r>
            <a:r>
              <a:rPr lang="en-IN" sz="1800" spc="-10" dirty="0">
                <a:latin typeface="Carlito"/>
                <a:cs typeface="Carlito"/>
              </a:rPr>
              <a:t>(Space</a:t>
            </a:r>
            <a:r>
              <a:rPr lang="en-IN" sz="1800" spc="-240" dirty="0">
                <a:latin typeface="Carlito"/>
                <a:cs typeface="Carlito"/>
              </a:rPr>
              <a:t> </a:t>
            </a:r>
            <a:r>
              <a:rPr lang="en-IN" sz="1800" dirty="0">
                <a:latin typeface="Carlito"/>
                <a:cs typeface="Carlito"/>
              </a:rPr>
              <a:t>X  APIs)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C19CA9-8778-4759-8A86-B1533AFB69D1}"/>
              </a:ext>
            </a:extLst>
          </p:cNvPr>
          <p:cNvSpPr txBox="1"/>
          <p:nvPr/>
        </p:nvSpPr>
        <p:spPr>
          <a:xfrm>
            <a:off x="5924378" y="4488004"/>
            <a:ext cx="1699427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lang="en-US" sz="1400" spc="-10" dirty="0" err="1">
                <a:latin typeface="Carlito"/>
                <a:cs typeface="Carlito"/>
              </a:rPr>
              <a:t>Json_normalize</a:t>
            </a:r>
            <a:r>
              <a:rPr lang="en-US" sz="1400" spc="-170" dirty="0">
                <a:latin typeface="Carlito"/>
                <a:cs typeface="Carlito"/>
              </a:rPr>
              <a:t> </a:t>
            </a:r>
            <a:r>
              <a:rPr lang="en-US" sz="1400" spc="-25" dirty="0">
                <a:latin typeface="Carlito"/>
                <a:cs typeface="Carlito"/>
              </a:rPr>
              <a:t>to  </a:t>
            </a:r>
            <a:r>
              <a:rPr lang="en-US" sz="1400" spc="-20" dirty="0" err="1">
                <a:latin typeface="Carlito"/>
                <a:cs typeface="Carlito"/>
              </a:rPr>
              <a:t>DataFrame</a:t>
            </a:r>
            <a:r>
              <a:rPr lang="en-US" sz="1400" spc="-20" dirty="0">
                <a:latin typeface="Carlito"/>
                <a:cs typeface="Carlito"/>
              </a:rPr>
              <a:t> data  from</a:t>
            </a:r>
            <a:r>
              <a:rPr lang="en-US" sz="1400" spc="-45" dirty="0">
                <a:latin typeface="Carlito"/>
                <a:cs typeface="Carlito"/>
              </a:rPr>
              <a:t> </a:t>
            </a:r>
            <a:r>
              <a:rPr lang="en-US" sz="1400" dirty="0">
                <a:latin typeface="Carlito"/>
                <a:cs typeface="Carlito"/>
              </a:rPr>
              <a:t>JSON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1FD229-B7CA-4E47-9913-3B3101515DA6}"/>
              </a:ext>
            </a:extLst>
          </p:cNvPr>
          <p:cNvSpPr txBox="1"/>
          <p:nvPr/>
        </p:nvSpPr>
        <p:spPr>
          <a:xfrm>
            <a:off x="8375135" y="3139591"/>
            <a:ext cx="1662381" cy="505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lang="en-US" sz="1600" spc="-5" dirty="0">
                <a:latin typeface="Carlito"/>
                <a:cs typeface="Carlito"/>
              </a:rPr>
              <a:t>Cast </a:t>
            </a:r>
            <a:r>
              <a:rPr lang="en-US" sz="1600" dirty="0">
                <a:latin typeface="Carlito"/>
                <a:cs typeface="Carlito"/>
              </a:rPr>
              <a:t>dictionary</a:t>
            </a:r>
            <a:r>
              <a:rPr lang="en-US" sz="1600" spc="-250" dirty="0">
                <a:latin typeface="Carlito"/>
                <a:cs typeface="Carlito"/>
              </a:rPr>
              <a:t> </a:t>
            </a:r>
            <a:r>
              <a:rPr lang="en-US" sz="1600" spc="-15" dirty="0">
                <a:latin typeface="Carlito"/>
                <a:cs typeface="Carlito"/>
              </a:rPr>
              <a:t>to </a:t>
            </a:r>
            <a:r>
              <a:rPr lang="en-US" sz="1600" dirty="0">
                <a:latin typeface="Carlito"/>
                <a:cs typeface="Carlito"/>
              </a:rPr>
              <a:t>a  </a:t>
            </a:r>
            <a:r>
              <a:rPr lang="en-US" sz="1600" spc="-20" dirty="0" err="1">
                <a:latin typeface="Carlito"/>
                <a:cs typeface="Carlito"/>
              </a:rPr>
              <a:t>DataFrame</a:t>
            </a:r>
            <a:endParaRPr lang="en-US" sz="1600" dirty="0">
              <a:latin typeface="Carlito"/>
              <a:cs typeface="Carlito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EA2879-C5AB-4F2D-8838-ED7DF8ADFCEA}"/>
              </a:ext>
            </a:extLst>
          </p:cNvPr>
          <p:cNvSpPr txBox="1"/>
          <p:nvPr/>
        </p:nvSpPr>
        <p:spPr>
          <a:xfrm>
            <a:off x="8257925" y="1707844"/>
            <a:ext cx="18440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" dirty="0">
                <a:latin typeface="Carlito"/>
                <a:cs typeface="Carlito"/>
              </a:rPr>
              <a:t>Filter </a:t>
            </a:r>
            <a:r>
              <a:rPr lang="en-US" sz="1800" spc="-10" dirty="0">
                <a:latin typeface="Carlito"/>
                <a:cs typeface="Carlito"/>
              </a:rPr>
              <a:t>data to</a:t>
            </a:r>
            <a:r>
              <a:rPr lang="en-US" sz="1800" spc="-204" dirty="0">
                <a:latin typeface="Carlito"/>
                <a:cs typeface="Carlito"/>
              </a:rPr>
              <a:t> </a:t>
            </a:r>
            <a:r>
              <a:rPr lang="en-US" sz="1800" spc="-5" dirty="0">
                <a:latin typeface="Carlito"/>
                <a:cs typeface="Carlito"/>
              </a:rPr>
              <a:t>only  </a:t>
            </a:r>
            <a:r>
              <a:rPr lang="en-US" sz="1800" dirty="0">
                <a:latin typeface="Carlito"/>
                <a:cs typeface="Carlito"/>
              </a:rPr>
              <a:t>include </a:t>
            </a:r>
            <a:r>
              <a:rPr lang="en-US" sz="1800" spc="-20" dirty="0">
                <a:latin typeface="Carlito"/>
                <a:cs typeface="Carlito"/>
              </a:rPr>
              <a:t>Falcon </a:t>
            </a:r>
            <a:r>
              <a:rPr lang="en-US" sz="1800" dirty="0">
                <a:latin typeface="Carlito"/>
                <a:cs typeface="Carlito"/>
              </a:rPr>
              <a:t>9  launches</a:t>
            </a:r>
            <a:endParaRPr lang="en-IN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AB6AF8-665C-4CCC-9C06-F420F6F66048}"/>
              </a:ext>
            </a:extLst>
          </p:cNvPr>
          <p:cNvSpPr txBox="1"/>
          <p:nvPr/>
        </p:nvSpPr>
        <p:spPr>
          <a:xfrm>
            <a:off x="10314852" y="1532628"/>
            <a:ext cx="1712274" cy="764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lang="en-US" sz="1600" spc="-20" dirty="0" err="1">
                <a:latin typeface="Carlito"/>
                <a:cs typeface="Carlito"/>
              </a:rPr>
              <a:t>Imputate</a:t>
            </a:r>
            <a:r>
              <a:rPr lang="en-US" sz="1600" spc="-20" dirty="0">
                <a:latin typeface="Carlito"/>
                <a:cs typeface="Carlito"/>
              </a:rPr>
              <a:t> </a:t>
            </a:r>
            <a:r>
              <a:rPr lang="en-US" sz="1600" spc="-5" dirty="0">
                <a:latin typeface="Carlito"/>
                <a:cs typeface="Carlito"/>
              </a:rPr>
              <a:t>missing  </a:t>
            </a:r>
            <a:r>
              <a:rPr lang="en-US" sz="1600" spc="-20" dirty="0" err="1">
                <a:latin typeface="Carlito"/>
                <a:cs typeface="Carlito"/>
              </a:rPr>
              <a:t>PayloadMass</a:t>
            </a:r>
            <a:r>
              <a:rPr lang="en-US" sz="1600" spc="-160" dirty="0">
                <a:latin typeface="Carlito"/>
                <a:cs typeface="Carlito"/>
              </a:rPr>
              <a:t> </a:t>
            </a:r>
            <a:r>
              <a:rPr lang="en-US" sz="1600" spc="-5" dirty="0">
                <a:latin typeface="Carlito"/>
                <a:cs typeface="Carlito"/>
              </a:rPr>
              <a:t>values  with</a:t>
            </a:r>
            <a:r>
              <a:rPr lang="en-US" sz="1600" spc="-35" dirty="0">
                <a:latin typeface="Carlito"/>
                <a:cs typeface="Carlito"/>
              </a:rPr>
              <a:t> </a:t>
            </a:r>
            <a:r>
              <a:rPr lang="en-US" sz="1600" dirty="0">
                <a:latin typeface="Carlito"/>
                <a:cs typeface="Carlito"/>
              </a:rPr>
              <a:t>mean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https://github.com/lavanyapunnapuneeru/applied-data-science-capstone/blob/main/data%20prediction%20SPACEXAPI.ipynb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grpSp>
        <p:nvGrpSpPr>
          <p:cNvPr id="7" name="object 6">
            <a:extLst>
              <a:ext uri="{FF2B5EF4-FFF2-40B4-BE49-F238E27FC236}">
                <a16:creationId xmlns:a16="http://schemas.microsoft.com/office/drawing/2014/main" id="{964C1DF0-40CD-4DC9-91DB-12A49F6E4B7F}"/>
              </a:ext>
            </a:extLst>
          </p:cNvPr>
          <p:cNvGrpSpPr/>
          <p:nvPr/>
        </p:nvGrpSpPr>
        <p:grpSpPr>
          <a:xfrm>
            <a:off x="6027419" y="1979294"/>
            <a:ext cx="1663841" cy="981456"/>
            <a:chOff x="5111496" y="713231"/>
            <a:chExt cx="2621280" cy="2318385"/>
          </a:xfrm>
        </p:grpSpPr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44D074B3-2849-4FAC-8351-93F980974E04}"/>
                </a:ext>
              </a:extLst>
            </p:cNvPr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764BD192-E11E-4151-82D3-5B027AF5BF69}"/>
                </a:ext>
              </a:extLst>
            </p:cNvPr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3DE06BB9-C9DA-4131-A2D4-045FA7E6C58F}"/>
                </a:ext>
              </a:extLst>
            </p:cNvPr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C553C009-DF61-471B-8909-9C6B95B0358C}"/>
                </a:ext>
              </a:extLst>
            </p:cNvPr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2A40AB57-9265-4E49-AB3D-8028FAB7DD34}"/>
                </a:ext>
              </a:extLst>
            </p:cNvPr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2">
            <a:extLst>
              <a:ext uri="{FF2B5EF4-FFF2-40B4-BE49-F238E27FC236}">
                <a16:creationId xmlns:a16="http://schemas.microsoft.com/office/drawing/2014/main" id="{369B6562-076B-46AE-9D8A-C5120A31BAB0}"/>
              </a:ext>
            </a:extLst>
          </p:cNvPr>
          <p:cNvSpPr txBox="1"/>
          <p:nvPr/>
        </p:nvSpPr>
        <p:spPr>
          <a:xfrm>
            <a:off x="6062757" y="1957392"/>
            <a:ext cx="1525842" cy="6341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r>
              <a:rPr sz="16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rlito"/>
                <a:cs typeface="Carlito"/>
              </a:rPr>
              <a:t>Wikipedia</a:t>
            </a:r>
            <a:endParaRPr sz="1600" dirty="0">
              <a:latin typeface="Carlito"/>
              <a:cs typeface="Carlito"/>
            </a:endParaRPr>
          </a:p>
          <a:p>
            <a:pPr marL="13335" algn="ctr">
              <a:lnSpc>
                <a:spcPts val="2520"/>
              </a:lnSpc>
            </a:pPr>
            <a:r>
              <a:rPr sz="16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endParaRPr sz="1600" dirty="0">
              <a:latin typeface="Carlito"/>
              <a:cs typeface="Carlito"/>
            </a:endParaRPr>
          </a:p>
        </p:txBody>
      </p:sp>
      <p:grpSp>
        <p:nvGrpSpPr>
          <p:cNvPr id="15" name="object 13">
            <a:extLst>
              <a:ext uri="{FF2B5EF4-FFF2-40B4-BE49-F238E27FC236}">
                <a16:creationId xmlns:a16="http://schemas.microsoft.com/office/drawing/2014/main" id="{4379958A-E557-41CE-9353-5026F0C209A7}"/>
              </a:ext>
            </a:extLst>
          </p:cNvPr>
          <p:cNvGrpSpPr/>
          <p:nvPr/>
        </p:nvGrpSpPr>
        <p:grpSpPr>
          <a:xfrm>
            <a:off x="6027418" y="2960589"/>
            <a:ext cx="1664717" cy="1704545"/>
            <a:chOff x="5111496" y="2589276"/>
            <a:chExt cx="2580640" cy="2318385"/>
          </a:xfrm>
        </p:grpSpPr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F7038974-C483-4365-B44D-CB1F5B5C6B93}"/>
                </a:ext>
              </a:extLst>
            </p:cNvPr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225F10B2-5F85-4CF6-AD8A-435AF480BD86}"/>
                </a:ext>
              </a:extLst>
            </p:cNvPr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7C98A458-E92D-4D91-8CB9-2B00E8E13007}"/>
                </a:ext>
              </a:extLst>
            </p:cNvPr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8A43F217-0076-4736-B36E-53D95C55D2D3}"/>
                </a:ext>
              </a:extLst>
            </p:cNvPr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CD8D9138-C3E4-451E-9952-F8B220BF0778}"/>
                </a:ext>
              </a:extLst>
            </p:cNvPr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9">
            <a:extLst>
              <a:ext uri="{FF2B5EF4-FFF2-40B4-BE49-F238E27FC236}">
                <a16:creationId xmlns:a16="http://schemas.microsoft.com/office/drawing/2014/main" id="{593866DD-D496-4F2D-B4EE-00B1A517E3AA}"/>
              </a:ext>
            </a:extLst>
          </p:cNvPr>
          <p:cNvSpPr txBox="1"/>
          <p:nvPr/>
        </p:nvSpPr>
        <p:spPr>
          <a:xfrm>
            <a:off x="6166558" y="2980689"/>
            <a:ext cx="1388414" cy="6273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z="1600" spc="-15" dirty="0">
                <a:solidFill>
                  <a:srgbClr val="FFFFFF"/>
                </a:solidFill>
                <a:latin typeface="Carlito"/>
                <a:cs typeface="Carlito"/>
              </a:rPr>
              <a:t>BeautifulSoup</a:t>
            </a:r>
            <a:endParaRPr sz="1600" dirty="0">
              <a:latin typeface="Carlito"/>
              <a:cs typeface="Carlito"/>
            </a:endParaRPr>
          </a:p>
          <a:p>
            <a:pPr marL="12700">
              <a:lnSpc>
                <a:spcPts val="2520"/>
              </a:lnSpc>
            </a:pPr>
            <a:r>
              <a:rPr sz="1600" spc="-20" dirty="0">
                <a:solidFill>
                  <a:srgbClr val="FFFFFF"/>
                </a:solidFill>
                <a:latin typeface="Carlito"/>
                <a:cs typeface="Carlito"/>
              </a:rPr>
              <a:t>html5lib</a:t>
            </a:r>
            <a:r>
              <a:rPr sz="16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Carlito"/>
                <a:cs typeface="Carlito"/>
              </a:rPr>
              <a:t>Parser</a:t>
            </a:r>
            <a:endParaRPr sz="1600" dirty="0">
              <a:latin typeface="Carlito"/>
              <a:cs typeface="Carlito"/>
            </a:endParaRPr>
          </a:p>
        </p:txBody>
      </p:sp>
      <p:grpSp>
        <p:nvGrpSpPr>
          <p:cNvPr id="22" name="object 20">
            <a:extLst>
              <a:ext uri="{FF2B5EF4-FFF2-40B4-BE49-F238E27FC236}">
                <a16:creationId xmlns:a16="http://schemas.microsoft.com/office/drawing/2014/main" id="{D89EB1CD-FF9C-4EC6-828E-FF412C1B15B2}"/>
              </a:ext>
            </a:extLst>
          </p:cNvPr>
          <p:cNvGrpSpPr/>
          <p:nvPr/>
        </p:nvGrpSpPr>
        <p:grpSpPr>
          <a:xfrm>
            <a:off x="6027418" y="4465320"/>
            <a:ext cx="2827022" cy="1354837"/>
            <a:chOff x="5111496" y="4465320"/>
            <a:chExt cx="3906520" cy="1580515"/>
          </a:xfrm>
        </p:grpSpPr>
        <p:sp>
          <p:nvSpPr>
            <p:cNvPr id="23" name="object 21">
              <a:extLst>
                <a:ext uri="{FF2B5EF4-FFF2-40B4-BE49-F238E27FC236}">
                  <a16:creationId xmlns:a16="http://schemas.microsoft.com/office/drawing/2014/main" id="{D899C4DB-F295-4A8D-ADE9-DDD11D850BE7}"/>
                </a:ext>
              </a:extLst>
            </p:cNvPr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>
              <a:extLst>
                <a:ext uri="{FF2B5EF4-FFF2-40B4-BE49-F238E27FC236}">
                  <a16:creationId xmlns:a16="http://schemas.microsoft.com/office/drawing/2014/main" id="{272D6D9E-E958-4A6D-BFD2-84656738C5E8}"/>
                </a:ext>
              </a:extLst>
            </p:cNvPr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22D64009-0563-4B2B-A705-1FC5215C43EE}"/>
                </a:ext>
              </a:extLst>
            </p:cNvPr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6E4AAC3F-DF15-4590-9706-3578B11F1F11}"/>
                </a:ext>
              </a:extLst>
            </p:cNvPr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C9E3AF7D-9296-4E74-A79B-B1C1633DAE55}"/>
                </a:ext>
              </a:extLst>
            </p:cNvPr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6">
            <a:extLst>
              <a:ext uri="{FF2B5EF4-FFF2-40B4-BE49-F238E27FC236}">
                <a16:creationId xmlns:a16="http://schemas.microsoft.com/office/drawing/2014/main" id="{538007C6-B063-469E-8DA3-D2C83402C125}"/>
              </a:ext>
            </a:extLst>
          </p:cNvPr>
          <p:cNvSpPr txBox="1"/>
          <p:nvPr/>
        </p:nvSpPr>
        <p:spPr>
          <a:xfrm>
            <a:off x="6060943" y="4878293"/>
            <a:ext cx="1802130" cy="6686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22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info 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29" name="object 27">
            <a:extLst>
              <a:ext uri="{FF2B5EF4-FFF2-40B4-BE49-F238E27FC236}">
                <a16:creationId xmlns:a16="http://schemas.microsoft.com/office/drawing/2014/main" id="{72DC8206-0AB5-4524-B87E-0854A81C2890}"/>
              </a:ext>
            </a:extLst>
          </p:cNvPr>
          <p:cNvGrpSpPr/>
          <p:nvPr/>
        </p:nvGrpSpPr>
        <p:grpSpPr>
          <a:xfrm>
            <a:off x="8438388" y="3326892"/>
            <a:ext cx="2580640" cy="2493155"/>
            <a:chOff x="8438388" y="2965704"/>
            <a:chExt cx="2580640" cy="3080385"/>
          </a:xfrm>
        </p:grpSpPr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86B7BD39-C6E9-4CC4-98C5-E43F4481E862}"/>
                </a:ext>
              </a:extLst>
            </p:cNvPr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4DB228BA-28F9-4BEA-B739-1709B6A1CCC5}"/>
                </a:ext>
              </a:extLst>
            </p:cNvPr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B6FE4995-8313-464A-8AE6-9925E12F518C}"/>
                </a:ext>
              </a:extLst>
            </p:cNvPr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>
              <a:extLst>
                <a:ext uri="{FF2B5EF4-FFF2-40B4-BE49-F238E27FC236}">
                  <a16:creationId xmlns:a16="http://schemas.microsoft.com/office/drawing/2014/main" id="{F8AE649E-E440-4B6F-AC5B-E5644ADBB16E}"/>
                </a:ext>
              </a:extLst>
            </p:cNvPr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ECE64E72-9AD1-4516-A9F5-EABE0C57B26A}"/>
                </a:ext>
              </a:extLst>
            </p:cNvPr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3">
            <a:extLst>
              <a:ext uri="{FF2B5EF4-FFF2-40B4-BE49-F238E27FC236}">
                <a16:creationId xmlns:a16="http://schemas.microsoft.com/office/drawing/2014/main" id="{99FBD183-04C9-493E-828C-3AFAFC5AA19B}"/>
              </a:ext>
            </a:extLst>
          </p:cNvPr>
          <p:cNvSpPr txBox="1"/>
          <p:nvPr/>
        </p:nvSpPr>
        <p:spPr>
          <a:xfrm>
            <a:off x="8727440" y="5007990"/>
            <a:ext cx="1943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36" name="object 34">
            <a:extLst>
              <a:ext uri="{FF2B5EF4-FFF2-40B4-BE49-F238E27FC236}">
                <a16:creationId xmlns:a16="http://schemas.microsoft.com/office/drawing/2014/main" id="{16B61841-A1C8-489D-B687-9E87437A5735}"/>
              </a:ext>
            </a:extLst>
          </p:cNvPr>
          <p:cNvGrpSpPr/>
          <p:nvPr/>
        </p:nvGrpSpPr>
        <p:grpSpPr>
          <a:xfrm>
            <a:off x="8388793" y="1979294"/>
            <a:ext cx="2580640" cy="2288519"/>
            <a:chOff x="8438388" y="1089660"/>
            <a:chExt cx="2580640" cy="3112135"/>
          </a:xfrm>
        </p:grpSpPr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25E19BB3-3A6B-4563-91D8-606E2ED0242D}"/>
                </a:ext>
              </a:extLst>
            </p:cNvPr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3A8FDEA8-733A-494A-A9E4-C28C1D322811}"/>
                </a:ext>
              </a:extLst>
            </p:cNvPr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6EFD1243-A6D4-4B80-81AE-75394D24534F}"/>
                </a:ext>
              </a:extLst>
            </p:cNvPr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FFE6E095-ABF9-4272-9643-876395236AAB}"/>
                </a:ext>
              </a:extLst>
            </p:cNvPr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2047C1BD-2867-4FC4-8ACD-F98D13BB2E9F}"/>
                </a:ext>
              </a:extLst>
            </p:cNvPr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0">
            <a:extLst>
              <a:ext uri="{FF2B5EF4-FFF2-40B4-BE49-F238E27FC236}">
                <a16:creationId xmlns:a16="http://schemas.microsoft.com/office/drawing/2014/main" id="{F0DA850A-AEF7-42DD-BE5D-3E46975CAF37}"/>
              </a:ext>
            </a:extLst>
          </p:cNvPr>
          <p:cNvSpPr txBox="1"/>
          <p:nvPr/>
        </p:nvSpPr>
        <p:spPr>
          <a:xfrm>
            <a:off x="8484436" y="3144527"/>
            <a:ext cx="2316480" cy="974882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1600"/>
              </a:lnSpc>
              <a:spcBef>
                <a:spcPts val="31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Iterate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through  table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cells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extract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43" name="object 41">
            <a:extLst>
              <a:ext uri="{FF2B5EF4-FFF2-40B4-BE49-F238E27FC236}">
                <a16:creationId xmlns:a16="http://schemas.microsoft.com/office/drawing/2014/main" id="{707EA232-DD34-4D21-B884-DFF8DE529D59}"/>
              </a:ext>
            </a:extLst>
          </p:cNvPr>
          <p:cNvGrpSpPr/>
          <p:nvPr/>
        </p:nvGrpSpPr>
        <p:grpSpPr>
          <a:xfrm>
            <a:off x="8407336" y="1769110"/>
            <a:ext cx="2580640" cy="1125995"/>
            <a:chOff x="8438388" y="713231"/>
            <a:chExt cx="2580640" cy="1580515"/>
          </a:xfrm>
        </p:grpSpPr>
        <p:sp>
          <p:nvSpPr>
            <p:cNvPr id="44" name="object 42">
              <a:extLst>
                <a:ext uri="{FF2B5EF4-FFF2-40B4-BE49-F238E27FC236}">
                  <a16:creationId xmlns:a16="http://schemas.microsoft.com/office/drawing/2014/main" id="{F19FAC92-16AF-4C1B-A4B2-F0ABC044CBD8}"/>
                </a:ext>
              </a:extLst>
            </p:cNvPr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3">
              <a:extLst>
                <a:ext uri="{FF2B5EF4-FFF2-40B4-BE49-F238E27FC236}">
                  <a16:creationId xmlns:a16="http://schemas.microsoft.com/office/drawing/2014/main" id="{B7E130B7-E5A3-46C9-B300-43A1810A03BD}"/>
                </a:ext>
              </a:extLst>
            </p:cNvPr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4">
              <a:extLst>
                <a:ext uri="{FF2B5EF4-FFF2-40B4-BE49-F238E27FC236}">
                  <a16:creationId xmlns:a16="http://schemas.microsoft.com/office/drawing/2014/main" id="{04B9BE15-C869-4CB8-8088-57A8AF6A93D1}"/>
                </a:ext>
              </a:extLst>
            </p:cNvPr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5">
            <a:extLst>
              <a:ext uri="{FF2B5EF4-FFF2-40B4-BE49-F238E27FC236}">
                <a16:creationId xmlns:a16="http://schemas.microsoft.com/office/drawing/2014/main" id="{CEC4A20F-4324-499C-8247-F0BEF7583292}"/>
              </a:ext>
            </a:extLst>
          </p:cNvPr>
          <p:cNvSpPr txBox="1"/>
          <p:nvPr/>
        </p:nvSpPr>
        <p:spPr>
          <a:xfrm>
            <a:off x="8635611" y="1968861"/>
            <a:ext cx="1983105" cy="66802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84175" marR="5080" indent="-372110">
              <a:lnSpc>
                <a:spcPts val="2420"/>
              </a:lnSpc>
              <a:spcBef>
                <a:spcPts val="359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22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</TotalTime>
  <Words>2550</Words>
  <Application>Microsoft Office PowerPoint</Application>
  <PresentationFormat>Widescreen</PresentationFormat>
  <Paragraphs>279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Carlito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lavanyapunnapuneeru1234@gmail.com</cp:lastModifiedBy>
  <cp:revision>201</cp:revision>
  <dcterms:created xsi:type="dcterms:W3CDTF">2021-04-29T18:58:34Z</dcterms:created>
  <dcterms:modified xsi:type="dcterms:W3CDTF">2022-03-16T14:11:49Z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